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3.xml" ContentType="application/vnd.openxmlformats-officedocument.presentationml.tags+xml"/>
  <Override PartName="/ppt/notesSlides/notesSlide14.xml" ContentType="application/vnd.openxmlformats-officedocument.presentationml.notesSlide+xml"/>
  <Override PartName="/ppt/tags/tag4.xml" ContentType="application/vnd.openxmlformats-officedocument.presentationml.tags+xml"/>
  <Override PartName="/ppt/notesSlides/notesSlide15.xml" ContentType="application/vnd.openxmlformats-officedocument.presentationml.notesSlide+xml"/>
  <Override PartName="/ppt/tags/tag5.xml" ContentType="application/vnd.openxmlformats-officedocument.presentationml.tags+xml"/>
  <Override PartName="/ppt/notesSlides/notesSlide16.xml" ContentType="application/vnd.openxmlformats-officedocument.presentationml.notesSlide+xml"/>
  <Override PartName="/ppt/tags/tag6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96" r:id="rId5"/>
    <p:sldMasterId id="2147483719" r:id="rId6"/>
  </p:sldMasterIdLst>
  <p:notesMasterIdLst>
    <p:notesMasterId r:id="rId36"/>
  </p:notesMasterIdLst>
  <p:handoutMasterIdLst>
    <p:handoutMasterId r:id="rId37"/>
  </p:handoutMasterIdLst>
  <p:sldIdLst>
    <p:sldId id="541" r:id="rId7"/>
    <p:sldId id="533" r:id="rId8"/>
    <p:sldId id="536" r:id="rId9"/>
    <p:sldId id="534" r:id="rId10"/>
    <p:sldId id="547" r:id="rId11"/>
    <p:sldId id="543" r:id="rId12"/>
    <p:sldId id="546" r:id="rId13"/>
    <p:sldId id="549" r:id="rId14"/>
    <p:sldId id="515" r:id="rId15"/>
    <p:sldId id="516" r:id="rId16"/>
    <p:sldId id="522" r:id="rId17"/>
    <p:sldId id="521" r:id="rId18"/>
    <p:sldId id="500" r:id="rId19"/>
    <p:sldId id="496" r:id="rId20"/>
    <p:sldId id="482" r:id="rId21"/>
    <p:sldId id="490" r:id="rId22"/>
    <p:sldId id="539" r:id="rId23"/>
    <p:sldId id="525" r:id="rId24"/>
    <p:sldId id="526" r:id="rId25"/>
    <p:sldId id="527" r:id="rId26"/>
    <p:sldId id="528" r:id="rId27"/>
    <p:sldId id="529" r:id="rId28"/>
    <p:sldId id="530" r:id="rId29"/>
    <p:sldId id="501" r:id="rId30"/>
    <p:sldId id="502" r:id="rId31"/>
    <p:sldId id="537" r:id="rId32"/>
    <p:sldId id="520" r:id="rId33"/>
    <p:sldId id="538" r:id="rId34"/>
    <p:sldId id="275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cki Donlevy" initials="VD" lastIdx="23" clrIdx="0">
    <p:extLst>
      <p:ext uri="{19B8F6BF-5375-455C-9EA6-DF929625EA0E}">
        <p15:presenceInfo xmlns:p15="http://schemas.microsoft.com/office/powerpoint/2012/main" userId="S::Vicki.Donlevy@ecorys.com::5b6408ad-b90e-4482-93c7-37cbb02c66c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1680"/>
    <a:srgbClr val="004494"/>
    <a:srgbClr val="034EA2"/>
    <a:srgbClr val="9BD4F0"/>
    <a:srgbClr val="0356B1"/>
    <a:srgbClr val="024EA2"/>
    <a:srgbClr val="024B9C"/>
    <a:srgbClr val="035D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77" autoAdjust="0"/>
    <p:restoredTop sz="87252" autoAdjust="0"/>
  </p:normalViewPr>
  <p:slideViewPr>
    <p:cSldViewPr snapToGrid="0">
      <p:cViewPr varScale="1">
        <p:scale>
          <a:sx n="62" d="100"/>
          <a:sy n="62" d="100"/>
        </p:scale>
        <p:origin x="77" y="370"/>
      </p:cViewPr>
      <p:guideLst>
        <p:guide orient="horz" pos="209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30" d="100"/>
        <a:sy n="130" d="100"/>
      </p:scale>
      <p:origin x="0" y="-502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image" Target="../media/image60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image" Target="../media/image60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B1BF7E-23CD-4A99-9782-0A4644A37B6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B9F644C-F68C-4C89-80A7-2690F5880BB8}">
      <dgm:prSet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GB" b="1" dirty="0"/>
            <a:t>Public document</a:t>
          </a:r>
        </a:p>
      </dgm:t>
    </dgm:pt>
    <dgm:pt modelId="{F3B609C9-001D-4511-A1E5-9609CEE9204D}" type="parTrans" cxnId="{70BE75E5-911A-4623-8E30-BF9DA1929D0E}">
      <dgm:prSet/>
      <dgm:spPr/>
      <dgm:t>
        <a:bodyPr/>
        <a:lstStyle/>
        <a:p>
          <a:endParaRPr lang="en-GB"/>
        </a:p>
      </dgm:t>
    </dgm:pt>
    <dgm:pt modelId="{BA168642-51BD-453C-B64B-9865C35EE81A}" type="sibTrans" cxnId="{70BE75E5-911A-4623-8E30-BF9DA1929D0E}">
      <dgm:prSet/>
      <dgm:spPr/>
      <dgm:t>
        <a:bodyPr/>
        <a:lstStyle/>
        <a:p>
          <a:endParaRPr lang="en-GB"/>
        </a:p>
      </dgm:t>
    </dgm:pt>
    <dgm:pt modelId="{B1D83745-877D-40ED-8FA2-F12981D20012}">
      <dgm:prSet/>
      <dgm:spPr>
        <a:solidFill>
          <a:schemeClr val="accent4"/>
        </a:solidFill>
        <a:ln>
          <a:noFill/>
        </a:ln>
      </dgm:spPr>
      <dgm:t>
        <a:bodyPr/>
        <a:lstStyle/>
        <a:p>
          <a:r>
            <a:rPr lang="en-GB" b="1" dirty="0"/>
            <a:t>Dedicated resources</a:t>
          </a:r>
        </a:p>
      </dgm:t>
    </dgm:pt>
    <dgm:pt modelId="{1A22B782-CF1E-470B-B330-201421481C1B}" type="parTrans" cxnId="{D7629291-73D0-4F83-9D99-30B4EC6FE185}">
      <dgm:prSet/>
      <dgm:spPr/>
      <dgm:t>
        <a:bodyPr/>
        <a:lstStyle/>
        <a:p>
          <a:endParaRPr lang="en-GB"/>
        </a:p>
      </dgm:t>
    </dgm:pt>
    <dgm:pt modelId="{DD2BFE28-737B-4371-A904-9A25E747F111}" type="sibTrans" cxnId="{D7629291-73D0-4F83-9D99-30B4EC6FE185}">
      <dgm:prSet/>
      <dgm:spPr/>
      <dgm:t>
        <a:bodyPr/>
        <a:lstStyle/>
        <a:p>
          <a:endParaRPr lang="en-GB"/>
        </a:p>
      </dgm:t>
    </dgm:pt>
    <dgm:pt modelId="{51F6B8CE-29EF-4D88-8288-BA78DDC85C72}">
      <dgm:prSet/>
      <dgm:spPr>
        <a:solidFill>
          <a:schemeClr val="accent1"/>
        </a:solidFill>
        <a:ln>
          <a:noFill/>
        </a:ln>
      </dgm:spPr>
      <dgm:t>
        <a:bodyPr/>
        <a:lstStyle/>
        <a:p>
          <a:r>
            <a:rPr lang="en-GB" b="1" dirty="0"/>
            <a:t>Data collection and monitoring</a:t>
          </a:r>
        </a:p>
      </dgm:t>
    </dgm:pt>
    <dgm:pt modelId="{0A319B08-B7EB-44D1-BE49-EADA0F7A49F6}" type="parTrans" cxnId="{A29CF4F0-4ED3-4CCD-8B44-10D24BB6AA59}">
      <dgm:prSet/>
      <dgm:spPr/>
      <dgm:t>
        <a:bodyPr/>
        <a:lstStyle/>
        <a:p>
          <a:endParaRPr lang="en-GB"/>
        </a:p>
      </dgm:t>
    </dgm:pt>
    <dgm:pt modelId="{016216A8-155C-4A5A-8123-CD0AB241E63D}" type="sibTrans" cxnId="{A29CF4F0-4ED3-4CCD-8B44-10D24BB6AA59}">
      <dgm:prSet/>
      <dgm:spPr/>
      <dgm:t>
        <a:bodyPr/>
        <a:lstStyle/>
        <a:p>
          <a:endParaRPr lang="en-GB"/>
        </a:p>
      </dgm:t>
    </dgm:pt>
    <dgm:pt modelId="{E1CB5FA0-95C5-48E0-830A-2739A8058D72}">
      <dgm:prSet/>
      <dgm:spPr>
        <a:solidFill>
          <a:schemeClr val="tx2"/>
        </a:solidFill>
        <a:ln>
          <a:noFill/>
        </a:ln>
      </dgm:spPr>
      <dgm:t>
        <a:bodyPr/>
        <a:lstStyle/>
        <a:p>
          <a:r>
            <a:rPr lang="en-GB" b="1" dirty="0"/>
            <a:t>Training and capacity building</a:t>
          </a:r>
        </a:p>
      </dgm:t>
    </dgm:pt>
    <dgm:pt modelId="{3B839812-580F-4C93-AB1F-4FF2B4BC2CE4}" type="parTrans" cxnId="{E9FE36D8-0195-4505-9078-59CDC0B2B489}">
      <dgm:prSet/>
      <dgm:spPr/>
      <dgm:t>
        <a:bodyPr/>
        <a:lstStyle/>
        <a:p>
          <a:endParaRPr lang="en-GB"/>
        </a:p>
      </dgm:t>
    </dgm:pt>
    <dgm:pt modelId="{0AA27A1B-9E00-4B03-8A3C-9F98CBBDB62C}" type="sibTrans" cxnId="{E9FE36D8-0195-4505-9078-59CDC0B2B489}">
      <dgm:prSet/>
      <dgm:spPr/>
      <dgm:t>
        <a:bodyPr/>
        <a:lstStyle/>
        <a:p>
          <a:endParaRPr lang="en-GB"/>
        </a:p>
      </dgm:t>
    </dgm:pt>
    <dgm:pt modelId="{6DFDE511-4E67-4C63-88B7-C50F117A759F}">
      <dgm:prSet custT="1"/>
      <dgm:spPr>
        <a:solidFill>
          <a:schemeClr val="bg1">
            <a:alpha val="90000"/>
          </a:schemeClr>
        </a:solidFill>
        <a:ln>
          <a:noFill/>
        </a:ln>
      </dgm:spPr>
      <dgm:t>
        <a:bodyPr/>
        <a:lstStyle/>
        <a:p>
          <a:pPr>
            <a:lnSpc>
              <a:spcPct val="114000"/>
            </a:lnSpc>
            <a:buFont typeface="Arial" panose="020B0604020202020204" pitchFamily="34" charset="0"/>
            <a:buChar char="•"/>
          </a:pPr>
          <a:r>
            <a:rPr lang="en-GB" sz="1800" dirty="0"/>
            <a:t>Formal document </a:t>
          </a:r>
        </a:p>
      </dgm:t>
    </dgm:pt>
    <dgm:pt modelId="{358FF3DA-2173-45C6-B596-1554ACDF5A55}" type="parTrans" cxnId="{1C610A96-C05B-47F0-87B8-231768C91646}">
      <dgm:prSet/>
      <dgm:spPr/>
      <dgm:t>
        <a:bodyPr/>
        <a:lstStyle/>
        <a:p>
          <a:endParaRPr lang="en-GB"/>
        </a:p>
      </dgm:t>
    </dgm:pt>
    <dgm:pt modelId="{BD65504F-CC99-4F79-95E1-E45E3165F2C0}" type="sibTrans" cxnId="{1C610A96-C05B-47F0-87B8-231768C91646}">
      <dgm:prSet/>
      <dgm:spPr/>
      <dgm:t>
        <a:bodyPr/>
        <a:lstStyle/>
        <a:p>
          <a:endParaRPr lang="en-GB"/>
        </a:p>
      </dgm:t>
    </dgm:pt>
    <dgm:pt modelId="{E69FEA4E-AFE4-4086-9A38-9F0536DC7F57}">
      <dgm:prSet custT="1"/>
      <dgm:spPr>
        <a:solidFill>
          <a:schemeClr val="bg1">
            <a:alpha val="90000"/>
          </a:schemeClr>
        </a:solidFill>
        <a:ln>
          <a:noFill/>
        </a:ln>
      </dgm:spPr>
      <dgm:t>
        <a:bodyPr/>
        <a:lstStyle/>
        <a:p>
          <a:pPr>
            <a:lnSpc>
              <a:spcPct val="114000"/>
            </a:lnSpc>
            <a:buFont typeface="Arial" panose="020B0604020202020204" pitchFamily="34" charset="0"/>
            <a:buChar char="•"/>
          </a:pPr>
          <a:r>
            <a:rPr lang="en-GB" sz="1800" dirty="0"/>
            <a:t>Signed by top management </a:t>
          </a:r>
        </a:p>
      </dgm:t>
    </dgm:pt>
    <dgm:pt modelId="{1CF68BDF-6E79-4087-9D17-E6CCE597EF97}" type="parTrans" cxnId="{30FA0FAF-3DF3-4D09-B8A5-17019E5528E5}">
      <dgm:prSet/>
      <dgm:spPr/>
      <dgm:t>
        <a:bodyPr/>
        <a:lstStyle/>
        <a:p>
          <a:endParaRPr lang="en-GB"/>
        </a:p>
      </dgm:t>
    </dgm:pt>
    <dgm:pt modelId="{71469989-90E6-4D94-82CB-5667DCE0F40A}" type="sibTrans" cxnId="{30FA0FAF-3DF3-4D09-B8A5-17019E5528E5}">
      <dgm:prSet/>
      <dgm:spPr/>
      <dgm:t>
        <a:bodyPr/>
        <a:lstStyle/>
        <a:p>
          <a:endParaRPr lang="en-GB"/>
        </a:p>
      </dgm:t>
    </dgm:pt>
    <dgm:pt modelId="{4F760D9A-2353-422A-ADA7-51700B65693B}">
      <dgm:prSet custT="1"/>
      <dgm:spPr>
        <a:solidFill>
          <a:schemeClr val="bg1">
            <a:alpha val="90000"/>
          </a:schemeClr>
        </a:solidFill>
        <a:ln>
          <a:noFill/>
        </a:ln>
      </dgm:spPr>
      <dgm:t>
        <a:bodyPr/>
        <a:lstStyle/>
        <a:p>
          <a:pPr>
            <a:lnSpc>
              <a:spcPct val="114000"/>
            </a:lnSpc>
            <a:buFont typeface="Arial" panose="020B0604020202020204" pitchFamily="34" charset="0"/>
            <a:buChar char="•"/>
          </a:pPr>
          <a:r>
            <a:rPr lang="en-GB" sz="1800" dirty="0"/>
            <a:t>Published on the institution’s website </a:t>
          </a:r>
        </a:p>
      </dgm:t>
    </dgm:pt>
    <dgm:pt modelId="{D015D733-BA7B-42E9-B0E8-B097D626FF94}" type="parTrans" cxnId="{55865036-21B2-42E1-969C-242AB8BBFBBB}">
      <dgm:prSet/>
      <dgm:spPr/>
      <dgm:t>
        <a:bodyPr/>
        <a:lstStyle/>
        <a:p>
          <a:endParaRPr lang="en-GB"/>
        </a:p>
      </dgm:t>
    </dgm:pt>
    <dgm:pt modelId="{BA88F010-9AC5-47BD-BDA6-79D6881B033B}" type="sibTrans" cxnId="{55865036-21B2-42E1-969C-242AB8BBFBBB}">
      <dgm:prSet/>
      <dgm:spPr/>
      <dgm:t>
        <a:bodyPr/>
        <a:lstStyle/>
        <a:p>
          <a:endParaRPr lang="en-GB"/>
        </a:p>
      </dgm:t>
    </dgm:pt>
    <dgm:pt modelId="{3107BFEF-91F8-4968-AAEC-D6CB515327C9}">
      <dgm:prSet custT="1"/>
      <dgm:spPr>
        <a:solidFill>
          <a:schemeClr val="bg1">
            <a:alpha val="90000"/>
          </a:schemeClr>
        </a:solidFill>
        <a:ln>
          <a:noFill/>
        </a:ln>
      </dgm:spPr>
      <dgm:t>
        <a:bodyPr/>
        <a:lstStyle/>
        <a:p>
          <a:pPr>
            <a:lnSpc>
              <a:spcPct val="114000"/>
            </a:lnSpc>
            <a:buFont typeface="Arial" panose="020B0604020202020204" pitchFamily="34" charset="0"/>
            <a:buChar char="•"/>
          </a:pPr>
          <a:r>
            <a:rPr lang="en-GB" sz="1800" dirty="0"/>
            <a:t>Disseminated through institution </a:t>
          </a:r>
        </a:p>
      </dgm:t>
    </dgm:pt>
    <dgm:pt modelId="{B9F206AA-AA17-4674-B2C5-43E521CBF4CF}" type="parTrans" cxnId="{0866A7BC-6CDE-4C0F-9BD0-9962BB367FC6}">
      <dgm:prSet/>
      <dgm:spPr/>
      <dgm:t>
        <a:bodyPr/>
        <a:lstStyle/>
        <a:p>
          <a:endParaRPr lang="en-GB"/>
        </a:p>
      </dgm:t>
    </dgm:pt>
    <dgm:pt modelId="{80AC40C1-DB44-407C-8323-1EF01FB3F26F}" type="sibTrans" cxnId="{0866A7BC-6CDE-4C0F-9BD0-9962BB367FC6}">
      <dgm:prSet/>
      <dgm:spPr/>
      <dgm:t>
        <a:bodyPr/>
        <a:lstStyle/>
        <a:p>
          <a:endParaRPr lang="en-GB"/>
        </a:p>
      </dgm:t>
    </dgm:pt>
    <dgm:pt modelId="{FCFBB3D8-6CCA-4038-AF29-52C1C6FEFE9F}">
      <dgm:prSet custT="1"/>
      <dgm:spPr>
        <a:solidFill>
          <a:schemeClr val="bg1">
            <a:alpha val="90000"/>
          </a:schemeClr>
        </a:solidFill>
        <a:ln>
          <a:noFill/>
        </a:ln>
      </dgm:spPr>
      <dgm:t>
        <a:bodyPr/>
        <a:lstStyle/>
        <a:p>
          <a:pPr>
            <a:lnSpc>
              <a:spcPct val="114000"/>
            </a:lnSpc>
            <a:buClrTx/>
            <a:buFont typeface="Arial" panose="020B0604020202020204" pitchFamily="34" charset="0"/>
            <a:buChar char="•"/>
          </a:pPr>
          <a:r>
            <a:rPr lang="en-GB" sz="1800" dirty="0">
              <a:solidFill>
                <a:schemeClr val="tx1">
                  <a:lumMod val="50000"/>
                </a:schemeClr>
              </a:solidFill>
            </a:rPr>
            <a:t>Funding for gender equality positions or teams</a:t>
          </a:r>
          <a:endParaRPr lang="en-GB" sz="1800" dirty="0"/>
        </a:p>
      </dgm:t>
    </dgm:pt>
    <dgm:pt modelId="{05A67385-481A-42E0-BDDE-FE71C6154653}" type="parTrans" cxnId="{AF3B4C14-80AF-4703-A7A2-C596C52E92F1}">
      <dgm:prSet/>
      <dgm:spPr/>
      <dgm:t>
        <a:bodyPr/>
        <a:lstStyle/>
        <a:p>
          <a:endParaRPr lang="en-GB"/>
        </a:p>
      </dgm:t>
    </dgm:pt>
    <dgm:pt modelId="{6D960B9B-EDE4-406C-87AF-A5408CCAFCD9}" type="sibTrans" cxnId="{AF3B4C14-80AF-4703-A7A2-C596C52E92F1}">
      <dgm:prSet/>
      <dgm:spPr/>
      <dgm:t>
        <a:bodyPr/>
        <a:lstStyle/>
        <a:p>
          <a:endParaRPr lang="en-GB"/>
        </a:p>
      </dgm:t>
    </dgm:pt>
    <dgm:pt modelId="{2E13D15C-A257-4745-B1DE-C9F1F85AC438}">
      <dgm:prSet custT="1"/>
      <dgm:spPr>
        <a:solidFill>
          <a:schemeClr val="bg1">
            <a:alpha val="90000"/>
          </a:schemeClr>
        </a:solidFill>
        <a:ln>
          <a:noFill/>
        </a:ln>
      </dgm:spPr>
      <dgm:t>
        <a:bodyPr/>
        <a:lstStyle/>
        <a:p>
          <a:pPr>
            <a:lnSpc>
              <a:spcPct val="114000"/>
            </a:lnSpc>
            <a:buClrTx/>
            <a:buFont typeface="Arial" panose="020B0604020202020204" pitchFamily="34" charset="0"/>
            <a:buChar char="•"/>
          </a:pPr>
          <a:r>
            <a:rPr lang="en-GB" sz="1800" dirty="0">
              <a:solidFill>
                <a:schemeClr val="tx1">
                  <a:lumMod val="50000"/>
                </a:schemeClr>
              </a:solidFill>
            </a:rPr>
            <a:t>Reserved time for others to work on gender equality</a:t>
          </a:r>
        </a:p>
      </dgm:t>
    </dgm:pt>
    <dgm:pt modelId="{33580343-8950-4BAA-AB7B-90E48CE19B11}" type="parTrans" cxnId="{AEBA1FD1-070B-404B-AE83-C4A6B515F284}">
      <dgm:prSet/>
      <dgm:spPr/>
      <dgm:t>
        <a:bodyPr/>
        <a:lstStyle/>
        <a:p>
          <a:endParaRPr lang="en-GB"/>
        </a:p>
      </dgm:t>
    </dgm:pt>
    <dgm:pt modelId="{282C5694-10B3-4407-B15B-4A670C6CE030}" type="sibTrans" cxnId="{AEBA1FD1-070B-404B-AE83-C4A6B515F284}">
      <dgm:prSet/>
      <dgm:spPr/>
      <dgm:t>
        <a:bodyPr/>
        <a:lstStyle/>
        <a:p>
          <a:endParaRPr lang="en-GB"/>
        </a:p>
      </dgm:t>
    </dgm:pt>
    <dgm:pt modelId="{2E639BCF-B553-4418-B2F7-91E2A1389CBD}">
      <dgm:prSet custT="1"/>
      <dgm:spPr>
        <a:solidFill>
          <a:schemeClr val="bg1">
            <a:alpha val="90000"/>
          </a:schemeClr>
        </a:solidFill>
        <a:ln>
          <a:noFill/>
        </a:ln>
      </dgm:spPr>
      <dgm:t>
        <a:bodyPr/>
        <a:lstStyle/>
        <a:p>
          <a:pPr>
            <a:lnSpc>
              <a:spcPct val="114000"/>
            </a:lnSpc>
            <a:buFont typeface="Arial" panose="020B0604020202020204" pitchFamily="34" charset="0"/>
            <a:buChar char="•"/>
          </a:pPr>
          <a:r>
            <a:rPr lang="en-GB" sz="1800" dirty="0">
              <a:solidFill>
                <a:schemeClr val="tx1">
                  <a:lumMod val="50000"/>
                </a:schemeClr>
              </a:solidFill>
            </a:rPr>
            <a:t>Data on sex or gender of staff across roles and leadership</a:t>
          </a:r>
          <a:endParaRPr lang="en-GB" sz="1800" dirty="0"/>
        </a:p>
      </dgm:t>
    </dgm:pt>
    <dgm:pt modelId="{0A92E507-9F36-45F0-AEBE-22F5B5792BA3}" type="parTrans" cxnId="{AA7BE2CF-1606-4DB3-8EF3-402D9817505B}">
      <dgm:prSet/>
      <dgm:spPr/>
      <dgm:t>
        <a:bodyPr/>
        <a:lstStyle/>
        <a:p>
          <a:endParaRPr lang="en-GB"/>
        </a:p>
      </dgm:t>
    </dgm:pt>
    <dgm:pt modelId="{A1582E80-3426-45C6-B0FE-1FC1A0AA9E3A}" type="sibTrans" cxnId="{AA7BE2CF-1606-4DB3-8EF3-402D9817505B}">
      <dgm:prSet/>
      <dgm:spPr/>
      <dgm:t>
        <a:bodyPr/>
        <a:lstStyle/>
        <a:p>
          <a:endParaRPr lang="en-GB"/>
        </a:p>
      </dgm:t>
    </dgm:pt>
    <dgm:pt modelId="{856FF432-6AD1-453D-BBAF-D84B48CB9761}">
      <dgm:prSet custT="1"/>
      <dgm:spPr>
        <a:solidFill>
          <a:schemeClr val="bg1">
            <a:alpha val="90000"/>
          </a:schemeClr>
        </a:solidFill>
        <a:ln>
          <a:noFill/>
        </a:ln>
      </dgm:spPr>
      <dgm:t>
        <a:bodyPr/>
        <a:lstStyle/>
        <a:p>
          <a:pPr>
            <a:lnSpc>
              <a:spcPct val="114000"/>
            </a:lnSpc>
            <a:buFont typeface="Arial" panose="020B0604020202020204" pitchFamily="34" charset="0"/>
            <a:buChar char="•"/>
          </a:pPr>
          <a:r>
            <a:rPr lang="en-GB" sz="1800" dirty="0">
              <a:solidFill>
                <a:schemeClr val="tx1">
                  <a:lumMod val="50000"/>
                </a:schemeClr>
              </a:solidFill>
            </a:rPr>
            <a:t>Annual reports and evaluation of progress and outcomes</a:t>
          </a:r>
        </a:p>
      </dgm:t>
    </dgm:pt>
    <dgm:pt modelId="{160D79FD-C39B-45DD-A600-660E1877C321}" type="parTrans" cxnId="{BD777363-41DA-4F41-BA4C-DB032F3AA1C6}">
      <dgm:prSet/>
      <dgm:spPr/>
      <dgm:t>
        <a:bodyPr/>
        <a:lstStyle/>
        <a:p>
          <a:endParaRPr lang="en-GB"/>
        </a:p>
      </dgm:t>
    </dgm:pt>
    <dgm:pt modelId="{46DFD03A-CAAF-4E7E-A23D-E6997C1C8AEF}" type="sibTrans" cxnId="{BD777363-41DA-4F41-BA4C-DB032F3AA1C6}">
      <dgm:prSet/>
      <dgm:spPr/>
      <dgm:t>
        <a:bodyPr/>
        <a:lstStyle/>
        <a:p>
          <a:endParaRPr lang="en-GB"/>
        </a:p>
      </dgm:t>
    </dgm:pt>
    <dgm:pt modelId="{A2902BC8-A1EC-435A-ACAE-F796F6F2C37A}">
      <dgm:prSet custT="1"/>
      <dgm:spPr>
        <a:solidFill>
          <a:schemeClr val="bg1">
            <a:alpha val="90000"/>
          </a:schemeClr>
        </a:solidFill>
        <a:ln>
          <a:noFill/>
        </a:ln>
      </dgm:spPr>
      <dgm:t>
        <a:bodyPr/>
        <a:lstStyle/>
        <a:p>
          <a:pPr>
            <a:lnSpc>
              <a:spcPct val="114000"/>
            </a:lnSpc>
            <a:buClrTx/>
            <a:buFont typeface="Arial" panose="020B0604020202020204" pitchFamily="34" charset="0"/>
            <a:buChar char="•"/>
          </a:pPr>
          <a:r>
            <a:rPr lang="en-GB" sz="1800" dirty="0">
              <a:solidFill>
                <a:schemeClr val="tx1">
                  <a:lumMod val="50000"/>
                </a:schemeClr>
              </a:solidFill>
            </a:rPr>
            <a:t>Whole organisation engagement</a:t>
          </a:r>
          <a:endParaRPr lang="en-GB" sz="1800" dirty="0"/>
        </a:p>
      </dgm:t>
    </dgm:pt>
    <dgm:pt modelId="{2E262C82-EA82-40D4-BCEA-C31279ED7163}" type="parTrans" cxnId="{BD7BE864-EDCF-4444-979A-FBEA492A0DF2}">
      <dgm:prSet/>
      <dgm:spPr/>
      <dgm:t>
        <a:bodyPr/>
        <a:lstStyle/>
        <a:p>
          <a:endParaRPr lang="en-GB"/>
        </a:p>
      </dgm:t>
    </dgm:pt>
    <dgm:pt modelId="{DA106C51-D8AB-4DA2-87B8-D55388539FE6}" type="sibTrans" cxnId="{BD7BE864-EDCF-4444-979A-FBEA492A0DF2}">
      <dgm:prSet/>
      <dgm:spPr/>
      <dgm:t>
        <a:bodyPr/>
        <a:lstStyle/>
        <a:p>
          <a:endParaRPr lang="en-GB"/>
        </a:p>
      </dgm:t>
    </dgm:pt>
    <dgm:pt modelId="{62AEF566-0E0B-4C3E-8158-CB696405F925}">
      <dgm:prSet custT="1"/>
      <dgm:spPr>
        <a:solidFill>
          <a:schemeClr val="bg1">
            <a:alpha val="90000"/>
          </a:schemeClr>
        </a:solidFill>
        <a:ln>
          <a:noFill/>
        </a:ln>
      </dgm:spPr>
      <dgm:t>
        <a:bodyPr/>
        <a:lstStyle/>
        <a:p>
          <a:pPr>
            <a:lnSpc>
              <a:spcPct val="114000"/>
            </a:lnSpc>
            <a:buClrTx/>
            <a:buFont typeface="Arial" panose="020B0604020202020204" pitchFamily="34" charset="0"/>
            <a:buChar char="•"/>
          </a:pPr>
          <a:r>
            <a:rPr lang="en-GB" sz="1800" dirty="0">
              <a:solidFill>
                <a:schemeClr val="tx1">
                  <a:lumMod val="50000"/>
                </a:schemeClr>
              </a:solidFill>
            </a:rPr>
            <a:t>Joint action on specific topics</a:t>
          </a:r>
        </a:p>
      </dgm:t>
    </dgm:pt>
    <dgm:pt modelId="{C8C3A9F6-B255-46ED-90D5-4287542EED6A}" type="parTrans" cxnId="{15D09E97-6FBF-49C5-BD2E-B2EFC221BB14}">
      <dgm:prSet/>
      <dgm:spPr/>
      <dgm:t>
        <a:bodyPr/>
        <a:lstStyle/>
        <a:p>
          <a:endParaRPr lang="en-GB"/>
        </a:p>
      </dgm:t>
    </dgm:pt>
    <dgm:pt modelId="{DA625B93-CC16-4588-A200-C676DAF89B4F}" type="sibTrans" cxnId="{15D09E97-6FBF-49C5-BD2E-B2EFC221BB14}">
      <dgm:prSet/>
      <dgm:spPr/>
      <dgm:t>
        <a:bodyPr/>
        <a:lstStyle/>
        <a:p>
          <a:endParaRPr lang="en-GB"/>
        </a:p>
      </dgm:t>
    </dgm:pt>
    <dgm:pt modelId="{586938B7-177B-489F-858B-106951EF0797}">
      <dgm:prSet custT="1"/>
      <dgm:spPr>
        <a:solidFill>
          <a:schemeClr val="bg1">
            <a:alpha val="90000"/>
          </a:schemeClr>
        </a:solidFill>
        <a:ln>
          <a:noFill/>
        </a:ln>
      </dgm:spPr>
      <dgm:t>
        <a:bodyPr/>
        <a:lstStyle/>
        <a:p>
          <a:pPr>
            <a:lnSpc>
              <a:spcPct val="114000"/>
            </a:lnSpc>
            <a:buClrTx/>
            <a:buFont typeface="Arial" panose="020B0604020202020204" pitchFamily="34" charset="0"/>
            <a:buChar char="•"/>
          </a:pPr>
          <a:r>
            <a:rPr lang="en-GB" sz="1800" dirty="0">
              <a:solidFill>
                <a:schemeClr val="tx1">
                  <a:lumMod val="50000"/>
                </a:schemeClr>
              </a:solidFill>
            </a:rPr>
            <a:t>Tackle </a:t>
          </a:r>
          <a:r>
            <a:rPr lang="en-GB" sz="1800" dirty="0" smtClean="0">
              <a:solidFill>
                <a:schemeClr val="tx1">
                  <a:lumMod val="50000"/>
                </a:schemeClr>
              </a:solidFill>
            </a:rPr>
            <a:t>gender biases </a:t>
          </a:r>
          <a:r>
            <a:rPr lang="en-GB" sz="1800" dirty="0">
              <a:solidFill>
                <a:schemeClr val="tx1">
                  <a:lumMod val="50000"/>
                </a:schemeClr>
              </a:solidFill>
            </a:rPr>
            <a:t>of people and decisions</a:t>
          </a:r>
        </a:p>
      </dgm:t>
    </dgm:pt>
    <dgm:pt modelId="{F90DDE0A-66CB-4721-B712-1491D09D118C}" type="parTrans" cxnId="{B78B503D-9ED7-4163-A867-A17972D18614}">
      <dgm:prSet/>
      <dgm:spPr/>
      <dgm:t>
        <a:bodyPr/>
        <a:lstStyle/>
        <a:p>
          <a:endParaRPr lang="en-GB"/>
        </a:p>
      </dgm:t>
    </dgm:pt>
    <dgm:pt modelId="{0949BA45-E3B5-4775-B91A-DF743BC940E7}" type="sibTrans" cxnId="{B78B503D-9ED7-4163-A867-A17972D18614}">
      <dgm:prSet/>
      <dgm:spPr/>
      <dgm:t>
        <a:bodyPr/>
        <a:lstStyle/>
        <a:p>
          <a:endParaRPr lang="en-GB"/>
        </a:p>
      </dgm:t>
    </dgm:pt>
    <dgm:pt modelId="{521D3537-7670-4193-9093-97CA00B5C9F2}" type="pres">
      <dgm:prSet presAssocID="{38B1BF7E-23CD-4A99-9782-0A4644A37B6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78F4119-4358-46BA-B5C2-589A05DE92F9}" type="pres">
      <dgm:prSet presAssocID="{AB9F644C-F68C-4C89-80A7-2690F5880BB8}" presName="composite" presStyleCnt="0"/>
      <dgm:spPr/>
    </dgm:pt>
    <dgm:pt modelId="{1849F8B9-3009-42CE-8C8C-98784FD0EF35}" type="pres">
      <dgm:prSet presAssocID="{AB9F644C-F68C-4C89-80A7-2690F5880BB8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EE01AE-0909-4A6F-AA8D-D33650A93B74}" type="pres">
      <dgm:prSet presAssocID="{AB9F644C-F68C-4C89-80A7-2690F5880BB8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092168-6261-48AC-8236-A6C2D38FACB9}" type="pres">
      <dgm:prSet presAssocID="{BA168642-51BD-453C-B64B-9865C35EE81A}" presName="space" presStyleCnt="0"/>
      <dgm:spPr/>
    </dgm:pt>
    <dgm:pt modelId="{6073680E-1CA9-4014-97C6-B818166300FE}" type="pres">
      <dgm:prSet presAssocID="{B1D83745-877D-40ED-8FA2-F12981D20012}" presName="composite" presStyleCnt="0"/>
      <dgm:spPr/>
    </dgm:pt>
    <dgm:pt modelId="{6929B3F0-4ACD-4179-86F3-720083102979}" type="pres">
      <dgm:prSet presAssocID="{B1D83745-877D-40ED-8FA2-F12981D20012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4707DA-20B3-4F20-BB3B-AD61063477F7}" type="pres">
      <dgm:prSet presAssocID="{B1D83745-877D-40ED-8FA2-F12981D20012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CC2B6D-CD01-46AC-9563-64647770AF06}" type="pres">
      <dgm:prSet presAssocID="{DD2BFE28-737B-4371-A904-9A25E747F111}" presName="space" presStyleCnt="0"/>
      <dgm:spPr/>
    </dgm:pt>
    <dgm:pt modelId="{7A045968-35E6-48E4-AAA0-C6695905CBAA}" type="pres">
      <dgm:prSet presAssocID="{51F6B8CE-29EF-4D88-8288-BA78DDC85C72}" presName="composite" presStyleCnt="0"/>
      <dgm:spPr/>
    </dgm:pt>
    <dgm:pt modelId="{2F086EBB-A7FF-4256-98C7-AC63FB136F71}" type="pres">
      <dgm:prSet presAssocID="{51F6B8CE-29EF-4D88-8288-BA78DDC85C72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989BFF-7EAA-4E93-92FB-2293C295F9CE}" type="pres">
      <dgm:prSet presAssocID="{51F6B8CE-29EF-4D88-8288-BA78DDC85C72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EECDD1-FC6C-4181-A36F-A770F221E0D1}" type="pres">
      <dgm:prSet presAssocID="{016216A8-155C-4A5A-8123-CD0AB241E63D}" presName="space" presStyleCnt="0"/>
      <dgm:spPr/>
    </dgm:pt>
    <dgm:pt modelId="{75DE5138-A35A-4E7F-B9D2-111D620EF25A}" type="pres">
      <dgm:prSet presAssocID="{E1CB5FA0-95C5-48E0-830A-2739A8058D72}" presName="composite" presStyleCnt="0"/>
      <dgm:spPr/>
    </dgm:pt>
    <dgm:pt modelId="{78664B6F-EE6F-4842-9A6D-45AF164F8679}" type="pres">
      <dgm:prSet presAssocID="{E1CB5FA0-95C5-48E0-830A-2739A8058D72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D5459F-6F06-4944-84BB-4401731B17CF}" type="pres">
      <dgm:prSet presAssocID="{E1CB5FA0-95C5-48E0-830A-2739A8058D72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01450CC-04BA-474F-8B60-1743D19AD0FA}" type="presOf" srcId="{2E639BCF-B553-4418-B2F7-91E2A1389CBD}" destId="{10989BFF-7EAA-4E93-92FB-2293C295F9CE}" srcOrd="0" destOrd="0" presId="urn:microsoft.com/office/officeart/2005/8/layout/hList1"/>
    <dgm:cxn modelId="{A29CF4F0-4ED3-4CCD-8B44-10D24BB6AA59}" srcId="{38B1BF7E-23CD-4A99-9782-0A4644A37B6C}" destId="{51F6B8CE-29EF-4D88-8288-BA78DDC85C72}" srcOrd="2" destOrd="0" parTransId="{0A319B08-B7EB-44D1-BE49-EADA0F7A49F6}" sibTransId="{016216A8-155C-4A5A-8123-CD0AB241E63D}"/>
    <dgm:cxn modelId="{C70AD4C3-B99E-458D-AB79-DE1BB7DFE85F}" type="presOf" srcId="{E1CB5FA0-95C5-48E0-830A-2739A8058D72}" destId="{78664B6F-EE6F-4842-9A6D-45AF164F8679}" srcOrd="0" destOrd="0" presId="urn:microsoft.com/office/officeart/2005/8/layout/hList1"/>
    <dgm:cxn modelId="{1C610A96-C05B-47F0-87B8-231768C91646}" srcId="{AB9F644C-F68C-4C89-80A7-2690F5880BB8}" destId="{6DFDE511-4E67-4C63-88B7-C50F117A759F}" srcOrd="0" destOrd="0" parTransId="{358FF3DA-2173-45C6-B596-1554ACDF5A55}" sibTransId="{BD65504F-CC99-4F79-95E1-E45E3165F2C0}"/>
    <dgm:cxn modelId="{D7629291-73D0-4F83-9D99-30B4EC6FE185}" srcId="{38B1BF7E-23CD-4A99-9782-0A4644A37B6C}" destId="{B1D83745-877D-40ED-8FA2-F12981D20012}" srcOrd="1" destOrd="0" parTransId="{1A22B782-CF1E-470B-B330-201421481C1B}" sibTransId="{DD2BFE28-737B-4371-A904-9A25E747F111}"/>
    <dgm:cxn modelId="{7518AD3E-1A0E-4778-AEBB-D79C0EB27D62}" type="presOf" srcId="{2E13D15C-A257-4745-B1DE-C9F1F85AC438}" destId="{0A4707DA-20B3-4F20-BB3B-AD61063477F7}" srcOrd="0" destOrd="1" presId="urn:microsoft.com/office/officeart/2005/8/layout/hList1"/>
    <dgm:cxn modelId="{20E3FD5C-24DA-49DA-B2ED-5F0A2398AC16}" type="presOf" srcId="{FCFBB3D8-6CCA-4038-AF29-52C1C6FEFE9F}" destId="{0A4707DA-20B3-4F20-BB3B-AD61063477F7}" srcOrd="0" destOrd="0" presId="urn:microsoft.com/office/officeart/2005/8/layout/hList1"/>
    <dgm:cxn modelId="{55865036-21B2-42E1-969C-242AB8BBFBBB}" srcId="{AB9F644C-F68C-4C89-80A7-2690F5880BB8}" destId="{4F760D9A-2353-422A-ADA7-51700B65693B}" srcOrd="2" destOrd="0" parTransId="{D015D733-BA7B-42E9-B0E8-B097D626FF94}" sibTransId="{BA88F010-9AC5-47BD-BDA6-79D6881B033B}"/>
    <dgm:cxn modelId="{30FA0FAF-3DF3-4D09-B8A5-17019E5528E5}" srcId="{AB9F644C-F68C-4C89-80A7-2690F5880BB8}" destId="{E69FEA4E-AFE4-4086-9A38-9F0536DC7F57}" srcOrd="1" destOrd="0" parTransId="{1CF68BDF-6E79-4087-9D17-E6CCE597EF97}" sibTransId="{71469989-90E6-4D94-82CB-5667DCE0F40A}"/>
    <dgm:cxn modelId="{28CC1AA7-F338-488B-9432-91159925D418}" type="presOf" srcId="{E69FEA4E-AFE4-4086-9A38-9F0536DC7F57}" destId="{0BEE01AE-0909-4A6F-AA8D-D33650A93B74}" srcOrd="0" destOrd="1" presId="urn:microsoft.com/office/officeart/2005/8/layout/hList1"/>
    <dgm:cxn modelId="{BD777363-41DA-4F41-BA4C-DB032F3AA1C6}" srcId="{51F6B8CE-29EF-4D88-8288-BA78DDC85C72}" destId="{856FF432-6AD1-453D-BBAF-D84B48CB9761}" srcOrd="1" destOrd="0" parTransId="{160D79FD-C39B-45DD-A600-660E1877C321}" sibTransId="{46DFD03A-CAAF-4E7E-A23D-E6997C1C8AEF}"/>
    <dgm:cxn modelId="{BD7BE864-EDCF-4444-979A-FBEA492A0DF2}" srcId="{E1CB5FA0-95C5-48E0-830A-2739A8058D72}" destId="{A2902BC8-A1EC-435A-ACAE-F796F6F2C37A}" srcOrd="0" destOrd="0" parTransId="{2E262C82-EA82-40D4-BCEA-C31279ED7163}" sibTransId="{DA106C51-D8AB-4DA2-87B8-D55388539FE6}"/>
    <dgm:cxn modelId="{1AC5AF00-B073-40E2-8ADE-F719A1393F30}" type="presOf" srcId="{62AEF566-0E0B-4C3E-8158-CB696405F925}" destId="{4AD5459F-6F06-4944-84BB-4401731B17CF}" srcOrd="0" destOrd="2" presId="urn:microsoft.com/office/officeart/2005/8/layout/hList1"/>
    <dgm:cxn modelId="{84C45BA8-5D75-4E9D-89EA-004FF6C69BB8}" type="presOf" srcId="{38B1BF7E-23CD-4A99-9782-0A4644A37B6C}" destId="{521D3537-7670-4193-9093-97CA00B5C9F2}" srcOrd="0" destOrd="0" presId="urn:microsoft.com/office/officeart/2005/8/layout/hList1"/>
    <dgm:cxn modelId="{5EEDB66F-1474-461B-897B-30D4146E285C}" type="presOf" srcId="{AB9F644C-F68C-4C89-80A7-2690F5880BB8}" destId="{1849F8B9-3009-42CE-8C8C-98784FD0EF35}" srcOrd="0" destOrd="0" presId="urn:microsoft.com/office/officeart/2005/8/layout/hList1"/>
    <dgm:cxn modelId="{70BE75E5-911A-4623-8E30-BF9DA1929D0E}" srcId="{38B1BF7E-23CD-4A99-9782-0A4644A37B6C}" destId="{AB9F644C-F68C-4C89-80A7-2690F5880BB8}" srcOrd="0" destOrd="0" parTransId="{F3B609C9-001D-4511-A1E5-9609CEE9204D}" sibTransId="{BA168642-51BD-453C-B64B-9865C35EE81A}"/>
    <dgm:cxn modelId="{A0223E89-DAC1-4ABA-92BE-25D02E53CB8B}" type="presOf" srcId="{B1D83745-877D-40ED-8FA2-F12981D20012}" destId="{6929B3F0-4ACD-4179-86F3-720083102979}" srcOrd="0" destOrd="0" presId="urn:microsoft.com/office/officeart/2005/8/layout/hList1"/>
    <dgm:cxn modelId="{0866A7BC-6CDE-4C0F-9BD0-9962BB367FC6}" srcId="{AB9F644C-F68C-4C89-80A7-2690F5880BB8}" destId="{3107BFEF-91F8-4968-AAEC-D6CB515327C9}" srcOrd="3" destOrd="0" parTransId="{B9F206AA-AA17-4674-B2C5-43E521CBF4CF}" sibTransId="{80AC40C1-DB44-407C-8323-1EF01FB3F26F}"/>
    <dgm:cxn modelId="{B78B503D-9ED7-4163-A867-A17972D18614}" srcId="{E1CB5FA0-95C5-48E0-830A-2739A8058D72}" destId="{586938B7-177B-489F-858B-106951EF0797}" srcOrd="1" destOrd="0" parTransId="{F90DDE0A-66CB-4721-B712-1491D09D118C}" sibTransId="{0949BA45-E3B5-4775-B91A-DF743BC940E7}"/>
    <dgm:cxn modelId="{AEBA1FD1-070B-404B-AE83-C4A6B515F284}" srcId="{B1D83745-877D-40ED-8FA2-F12981D20012}" destId="{2E13D15C-A257-4745-B1DE-C9F1F85AC438}" srcOrd="1" destOrd="0" parTransId="{33580343-8950-4BAA-AB7B-90E48CE19B11}" sibTransId="{282C5694-10B3-4407-B15B-4A670C6CE030}"/>
    <dgm:cxn modelId="{15D09E97-6FBF-49C5-BD2E-B2EFC221BB14}" srcId="{E1CB5FA0-95C5-48E0-830A-2739A8058D72}" destId="{62AEF566-0E0B-4C3E-8158-CB696405F925}" srcOrd="2" destOrd="0" parTransId="{C8C3A9F6-B255-46ED-90D5-4287542EED6A}" sibTransId="{DA625B93-CC16-4588-A200-C676DAF89B4F}"/>
    <dgm:cxn modelId="{AF3B4C14-80AF-4703-A7A2-C596C52E92F1}" srcId="{B1D83745-877D-40ED-8FA2-F12981D20012}" destId="{FCFBB3D8-6CCA-4038-AF29-52C1C6FEFE9F}" srcOrd="0" destOrd="0" parTransId="{05A67385-481A-42E0-BDDE-FE71C6154653}" sibTransId="{6D960B9B-EDE4-406C-87AF-A5408CCAFCD9}"/>
    <dgm:cxn modelId="{3091E76D-0AC9-43A0-8AA6-EF4FFA5FE1FD}" type="presOf" srcId="{A2902BC8-A1EC-435A-ACAE-F796F6F2C37A}" destId="{4AD5459F-6F06-4944-84BB-4401731B17CF}" srcOrd="0" destOrd="0" presId="urn:microsoft.com/office/officeart/2005/8/layout/hList1"/>
    <dgm:cxn modelId="{97EC3AEC-E8C8-4B9A-8B49-F47448E8D837}" type="presOf" srcId="{51F6B8CE-29EF-4D88-8288-BA78DDC85C72}" destId="{2F086EBB-A7FF-4256-98C7-AC63FB136F71}" srcOrd="0" destOrd="0" presId="urn:microsoft.com/office/officeart/2005/8/layout/hList1"/>
    <dgm:cxn modelId="{7D3B91A8-E7EF-4125-A2C6-2358C945A064}" type="presOf" srcId="{586938B7-177B-489F-858B-106951EF0797}" destId="{4AD5459F-6F06-4944-84BB-4401731B17CF}" srcOrd="0" destOrd="1" presId="urn:microsoft.com/office/officeart/2005/8/layout/hList1"/>
    <dgm:cxn modelId="{E9FE36D8-0195-4505-9078-59CDC0B2B489}" srcId="{38B1BF7E-23CD-4A99-9782-0A4644A37B6C}" destId="{E1CB5FA0-95C5-48E0-830A-2739A8058D72}" srcOrd="3" destOrd="0" parTransId="{3B839812-580F-4C93-AB1F-4FF2B4BC2CE4}" sibTransId="{0AA27A1B-9E00-4B03-8A3C-9F98CBBDB62C}"/>
    <dgm:cxn modelId="{AA7BE2CF-1606-4DB3-8EF3-402D9817505B}" srcId="{51F6B8CE-29EF-4D88-8288-BA78DDC85C72}" destId="{2E639BCF-B553-4418-B2F7-91E2A1389CBD}" srcOrd="0" destOrd="0" parTransId="{0A92E507-9F36-45F0-AEBE-22F5B5792BA3}" sibTransId="{A1582E80-3426-45C6-B0FE-1FC1A0AA9E3A}"/>
    <dgm:cxn modelId="{C64C5ED4-DCD7-416A-8B39-57A15AD5DF56}" type="presOf" srcId="{4F760D9A-2353-422A-ADA7-51700B65693B}" destId="{0BEE01AE-0909-4A6F-AA8D-D33650A93B74}" srcOrd="0" destOrd="2" presId="urn:microsoft.com/office/officeart/2005/8/layout/hList1"/>
    <dgm:cxn modelId="{457B00F1-493C-4204-92A8-2E60EEBA8B79}" type="presOf" srcId="{3107BFEF-91F8-4968-AAEC-D6CB515327C9}" destId="{0BEE01AE-0909-4A6F-AA8D-D33650A93B74}" srcOrd="0" destOrd="3" presId="urn:microsoft.com/office/officeart/2005/8/layout/hList1"/>
    <dgm:cxn modelId="{B6F2A932-51E6-4EBB-9966-A19F2E92CC08}" type="presOf" srcId="{6DFDE511-4E67-4C63-88B7-C50F117A759F}" destId="{0BEE01AE-0909-4A6F-AA8D-D33650A93B74}" srcOrd="0" destOrd="0" presId="urn:microsoft.com/office/officeart/2005/8/layout/hList1"/>
    <dgm:cxn modelId="{C9B594B2-F321-4A7D-8488-0CF1D19426D0}" type="presOf" srcId="{856FF432-6AD1-453D-BBAF-D84B48CB9761}" destId="{10989BFF-7EAA-4E93-92FB-2293C295F9CE}" srcOrd="0" destOrd="1" presId="urn:microsoft.com/office/officeart/2005/8/layout/hList1"/>
    <dgm:cxn modelId="{09CA9DF0-7E70-4E15-A06D-3A4FC8148121}" type="presParOf" srcId="{521D3537-7670-4193-9093-97CA00B5C9F2}" destId="{878F4119-4358-46BA-B5C2-589A05DE92F9}" srcOrd="0" destOrd="0" presId="urn:microsoft.com/office/officeart/2005/8/layout/hList1"/>
    <dgm:cxn modelId="{3E720B9E-4743-4D83-91C4-D6455A03A866}" type="presParOf" srcId="{878F4119-4358-46BA-B5C2-589A05DE92F9}" destId="{1849F8B9-3009-42CE-8C8C-98784FD0EF35}" srcOrd="0" destOrd="0" presId="urn:microsoft.com/office/officeart/2005/8/layout/hList1"/>
    <dgm:cxn modelId="{D65A60C5-9416-455C-AB32-B83B9364E0F5}" type="presParOf" srcId="{878F4119-4358-46BA-B5C2-589A05DE92F9}" destId="{0BEE01AE-0909-4A6F-AA8D-D33650A93B74}" srcOrd="1" destOrd="0" presId="urn:microsoft.com/office/officeart/2005/8/layout/hList1"/>
    <dgm:cxn modelId="{F66C7864-0CE5-4B2D-8251-B8D1C23BC956}" type="presParOf" srcId="{521D3537-7670-4193-9093-97CA00B5C9F2}" destId="{34092168-6261-48AC-8236-A6C2D38FACB9}" srcOrd="1" destOrd="0" presId="urn:microsoft.com/office/officeart/2005/8/layout/hList1"/>
    <dgm:cxn modelId="{0F797676-D2EA-42B8-B9EF-09E7718CD5AD}" type="presParOf" srcId="{521D3537-7670-4193-9093-97CA00B5C9F2}" destId="{6073680E-1CA9-4014-97C6-B818166300FE}" srcOrd="2" destOrd="0" presId="urn:microsoft.com/office/officeart/2005/8/layout/hList1"/>
    <dgm:cxn modelId="{5F605B3F-6FC3-41B3-A2EB-039050C15DDB}" type="presParOf" srcId="{6073680E-1CA9-4014-97C6-B818166300FE}" destId="{6929B3F0-4ACD-4179-86F3-720083102979}" srcOrd="0" destOrd="0" presId="urn:microsoft.com/office/officeart/2005/8/layout/hList1"/>
    <dgm:cxn modelId="{28E503FB-15C6-4540-9CC4-B60543410C57}" type="presParOf" srcId="{6073680E-1CA9-4014-97C6-B818166300FE}" destId="{0A4707DA-20B3-4F20-BB3B-AD61063477F7}" srcOrd="1" destOrd="0" presId="urn:microsoft.com/office/officeart/2005/8/layout/hList1"/>
    <dgm:cxn modelId="{6C9E9094-232E-48D0-B914-D1ECC5AA11CD}" type="presParOf" srcId="{521D3537-7670-4193-9093-97CA00B5C9F2}" destId="{FFCC2B6D-CD01-46AC-9563-64647770AF06}" srcOrd="3" destOrd="0" presId="urn:microsoft.com/office/officeart/2005/8/layout/hList1"/>
    <dgm:cxn modelId="{9F8D44F6-84B9-4823-A4C5-CFD22C147E9B}" type="presParOf" srcId="{521D3537-7670-4193-9093-97CA00B5C9F2}" destId="{7A045968-35E6-48E4-AAA0-C6695905CBAA}" srcOrd="4" destOrd="0" presId="urn:microsoft.com/office/officeart/2005/8/layout/hList1"/>
    <dgm:cxn modelId="{1C3D57D0-CE3F-40FC-BBF8-A1B9023E4760}" type="presParOf" srcId="{7A045968-35E6-48E4-AAA0-C6695905CBAA}" destId="{2F086EBB-A7FF-4256-98C7-AC63FB136F71}" srcOrd="0" destOrd="0" presId="urn:microsoft.com/office/officeart/2005/8/layout/hList1"/>
    <dgm:cxn modelId="{B240580B-D320-461D-8C34-B265B7676B25}" type="presParOf" srcId="{7A045968-35E6-48E4-AAA0-C6695905CBAA}" destId="{10989BFF-7EAA-4E93-92FB-2293C295F9CE}" srcOrd="1" destOrd="0" presId="urn:microsoft.com/office/officeart/2005/8/layout/hList1"/>
    <dgm:cxn modelId="{00950A26-E26F-4ED9-90EA-1ACA12F1996C}" type="presParOf" srcId="{521D3537-7670-4193-9093-97CA00B5C9F2}" destId="{61EECDD1-FC6C-4181-A36F-A770F221E0D1}" srcOrd="5" destOrd="0" presId="urn:microsoft.com/office/officeart/2005/8/layout/hList1"/>
    <dgm:cxn modelId="{301C4A24-7A85-4C84-A60A-8BE948280745}" type="presParOf" srcId="{521D3537-7670-4193-9093-97CA00B5C9F2}" destId="{75DE5138-A35A-4E7F-B9D2-111D620EF25A}" srcOrd="6" destOrd="0" presId="urn:microsoft.com/office/officeart/2005/8/layout/hList1"/>
    <dgm:cxn modelId="{64057C5D-AE1D-45BE-BFE1-9D39E1AFC655}" type="presParOf" srcId="{75DE5138-A35A-4E7F-B9D2-111D620EF25A}" destId="{78664B6F-EE6F-4842-9A6D-45AF164F8679}" srcOrd="0" destOrd="0" presId="urn:microsoft.com/office/officeart/2005/8/layout/hList1"/>
    <dgm:cxn modelId="{1598F270-73F2-42AA-8B4B-9E514CF6E70E}" type="presParOf" srcId="{75DE5138-A35A-4E7F-B9D2-111D620EF25A}" destId="{4AD5459F-6F06-4944-84BB-4401731B17C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7BA053-EF83-4F86-B295-F45FF52C1446}" type="doc">
      <dgm:prSet loTypeId="urn:microsoft.com/office/officeart/2005/8/layout/hList7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F900AD7-F158-4FF6-946C-6C2873C1D6C3}">
      <dgm:prSet/>
      <dgm:spPr>
        <a:solidFill>
          <a:schemeClr val="accent2"/>
        </a:solidFill>
      </dgm:spPr>
      <dgm:t>
        <a:bodyPr/>
        <a:lstStyle/>
        <a:p>
          <a:r>
            <a:rPr lang="en-GB"/>
            <a:t>Work-life balance and organisational culture</a:t>
          </a:r>
        </a:p>
      </dgm:t>
    </dgm:pt>
    <dgm:pt modelId="{DAF912D0-7BC9-4B0C-8D1B-91EBD6ECA342}" type="parTrans" cxnId="{71E771D8-FAB1-470C-870C-11FC6897E1EE}">
      <dgm:prSet/>
      <dgm:spPr/>
      <dgm:t>
        <a:bodyPr/>
        <a:lstStyle/>
        <a:p>
          <a:endParaRPr lang="en-GB"/>
        </a:p>
      </dgm:t>
    </dgm:pt>
    <dgm:pt modelId="{1C387BC7-B5F8-45F6-BE31-D3A267D41BE3}" type="sibTrans" cxnId="{71E771D8-FAB1-470C-870C-11FC6897E1EE}">
      <dgm:prSet/>
      <dgm:spPr/>
      <dgm:t>
        <a:bodyPr/>
        <a:lstStyle/>
        <a:p>
          <a:endParaRPr lang="en-GB"/>
        </a:p>
      </dgm:t>
    </dgm:pt>
    <dgm:pt modelId="{575AD861-4C8A-43ED-9162-F4A47DCF2648}">
      <dgm:prSet/>
      <dgm:spPr>
        <a:solidFill>
          <a:schemeClr val="accent4"/>
        </a:solidFill>
      </dgm:spPr>
      <dgm:t>
        <a:bodyPr/>
        <a:lstStyle/>
        <a:p>
          <a:r>
            <a:rPr lang="en-GB"/>
            <a:t>Gender balance in leadership and decision-making </a:t>
          </a:r>
        </a:p>
      </dgm:t>
    </dgm:pt>
    <dgm:pt modelId="{E52B31C9-1CC1-4D91-8E77-563FC51BC492}" type="parTrans" cxnId="{83CC25F2-EF8D-4248-A0F2-0E292F04BDE7}">
      <dgm:prSet/>
      <dgm:spPr/>
      <dgm:t>
        <a:bodyPr/>
        <a:lstStyle/>
        <a:p>
          <a:endParaRPr lang="en-GB"/>
        </a:p>
      </dgm:t>
    </dgm:pt>
    <dgm:pt modelId="{8F2E73B1-0783-483C-916C-6A112A83FA82}" type="sibTrans" cxnId="{83CC25F2-EF8D-4248-A0F2-0E292F04BDE7}">
      <dgm:prSet/>
      <dgm:spPr/>
      <dgm:t>
        <a:bodyPr/>
        <a:lstStyle/>
        <a:p>
          <a:endParaRPr lang="en-GB"/>
        </a:p>
      </dgm:t>
    </dgm:pt>
    <dgm:pt modelId="{88F46130-73EC-41D0-8156-E92920275640}">
      <dgm:prSet/>
      <dgm:spPr>
        <a:solidFill>
          <a:schemeClr val="accent5"/>
        </a:solidFill>
      </dgm:spPr>
      <dgm:t>
        <a:bodyPr/>
        <a:lstStyle/>
        <a:p>
          <a:r>
            <a:rPr lang="en-GB" dirty="0"/>
            <a:t>Gender equality in recruitment and career progression </a:t>
          </a:r>
        </a:p>
      </dgm:t>
    </dgm:pt>
    <dgm:pt modelId="{16391267-930A-42F7-8E2B-847185A5D186}" type="parTrans" cxnId="{27F4329A-510B-4641-A4E1-C5A2BC311AC7}">
      <dgm:prSet/>
      <dgm:spPr/>
      <dgm:t>
        <a:bodyPr/>
        <a:lstStyle/>
        <a:p>
          <a:endParaRPr lang="en-GB"/>
        </a:p>
      </dgm:t>
    </dgm:pt>
    <dgm:pt modelId="{6368933C-5FFC-4FDD-8EBC-ED75B06B1856}" type="sibTrans" cxnId="{27F4329A-510B-4641-A4E1-C5A2BC311AC7}">
      <dgm:prSet/>
      <dgm:spPr/>
      <dgm:t>
        <a:bodyPr/>
        <a:lstStyle/>
        <a:p>
          <a:endParaRPr lang="en-GB"/>
        </a:p>
      </dgm:t>
    </dgm:pt>
    <dgm:pt modelId="{834FA34E-F427-4010-A5ED-574A46DFCED9}">
      <dgm:prSet/>
      <dgm:spPr>
        <a:solidFill>
          <a:schemeClr val="tx2"/>
        </a:solidFill>
      </dgm:spPr>
      <dgm:t>
        <a:bodyPr/>
        <a:lstStyle/>
        <a:p>
          <a:r>
            <a:rPr lang="en-GB" dirty="0" smtClean="0"/>
            <a:t>Integrating the gender dimension </a:t>
          </a:r>
          <a:r>
            <a:rPr lang="en-GB" dirty="0"/>
            <a:t>into research and </a:t>
          </a:r>
          <a:r>
            <a:rPr lang="en-GB" dirty="0" smtClean="0"/>
            <a:t>teaching content</a:t>
          </a:r>
          <a:endParaRPr lang="en-GB" dirty="0"/>
        </a:p>
      </dgm:t>
    </dgm:pt>
    <dgm:pt modelId="{6018FB47-B01E-4716-944B-E3B70DEE7DC4}" type="parTrans" cxnId="{1C8C4557-4423-4886-830B-CFE92B2D8EEA}">
      <dgm:prSet/>
      <dgm:spPr/>
      <dgm:t>
        <a:bodyPr/>
        <a:lstStyle/>
        <a:p>
          <a:endParaRPr lang="en-GB"/>
        </a:p>
      </dgm:t>
    </dgm:pt>
    <dgm:pt modelId="{AC7B9502-6712-47E5-90FA-00A3E6093774}" type="sibTrans" cxnId="{1C8C4557-4423-4886-830B-CFE92B2D8EEA}">
      <dgm:prSet/>
      <dgm:spPr/>
      <dgm:t>
        <a:bodyPr/>
        <a:lstStyle/>
        <a:p>
          <a:endParaRPr lang="en-GB"/>
        </a:p>
      </dgm:t>
    </dgm:pt>
    <dgm:pt modelId="{208AF5CE-1236-449D-A4C3-318B11B9D555}">
      <dgm:prSet/>
      <dgm:spPr/>
      <dgm:t>
        <a:bodyPr/>
        <a:lstStyle/>
        <a:p>
          <a:r>
            <a:rPr lang="en-GB" dirty="0" smtClean="0"/>
            <a:t>Measures against gender-based </a:t>
          </a:r>
          <a:r>
            <a:rPr lang="en-GB" dirty="0"/>
            <a:t>violence, including sexual harassment</a:t>
          </a:r>
        </a:p>
      </dgm:t>
    </dgm:pt>
    <dgm:pt modelId="{6314E944-A04F-43C1-94BD-773460A63EE5}" type="parTrans" cxnId="{C2A987A7-FF9B-4ECF-A32E-FAD98C12B60E}">
      <dgm:prSet/>
      <dgm:spPr/>
      <dgm:t>
        <a:bodyPr/>
        <a:lstStyle/>
        <a:p>
          <a:endParaRPr lang="en-GB"/>
        </a:p>
      </dgm:t>
    </dgm:pt>
    <dgm:pt modelId="{EA8EB208-947A-42BB-8AE1-63FBEE7B32A0}" type="sibTrans" cxnId="{C2A987A7-FF9B-4ECF-A32E-FAD98C12B60E}">
      <dgm:prSet/>
      <dgm:spPr/>
      <dgm:t>
        <a:bodyPr/>
        <a:lstStyle/>
        <a:p>
          <a:endParaRPr lang="en-GB"/>
        </a:p>
      </dgm:t>
    </dgm:pt>
    <dgm:pt modelId="{B78DC68A-20C2-4B61-A5FD-63134CF3C418}" type="pres">
      <dgm:prSet presAssocID="{427BA053-EF83-4F86-B295-F45FF52C144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C40F44F-67AE-4925-B1E7-24DB9A9AFD54}" type="pres">
      <dgm:prSet presAssocID="{427BA053-EF83-4F86-B295-F45FF52C1446}" presName="fgShape" presStyleLbl="fgShp" presStyleIdx="0" presStyleCnt="1" custScaleY="104359"/>
      <dgm:spPr>
        <a:solidFill>
          <a:schemeClr val="bg1"/>
        </a:solidFill>
      </dgm:spPr>
    </dgm:pt>
    <dgm:pt modelId="{22693C4A-A20E-4843-80BC-46365AE9A85D}" type="pres">
      <dgm:prSet presAssocID="{427BA053-EF83-4F86-B295-F45FF52C1446}" presName="linComp" presStyleCnt="0"/>
      <dgm:spPr/>
    </dgm:pt>
    <dgm:pt modelId="{25D1F9FC-92BE-41FA-AD32-C25709D56DFA}" type="pres">
      <dgm:prSet presAssocID="{EF900AD7-F158-4FF6-946C-6C2873C1D6C3}" presName="compNode" presStyleCnt="0"/>
      <dgm:spPr/>
    </dgm:pt>
    <dgm:pt modelId="{03C83619-DA10-455A-899B-422FC52113A1}" type="pres">
      <dgm:prSet presAssocID="{EF900AD7-F158-4FF6-946C-6C2873C1D6C3}" presName="bkgdShape" presStyleLbl="node1" presStyleIdx="0" presStyleCnt="5"/>
      <dgm:spPr/>
      <dgm:t>
        <a:bodyPr/>
        <a:lstStyle/>
        <a:p>
          <a:endParaRPr lang="en-US"/>
        </a:p>
      </dgm:t>
    </dgm:pt>
    <dgm:pt modelId="{B45CC0E4-2DB4-407B-80C1-59A801E9026B}" type="pres">
      <dgm:prSet presAssocID="{EF900AD7-F158-4FF6-946C-6C2873C1D6C3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D786E4-FE61-4A2A-98F5-C0C362A814A3}" type="pres">
      <dgm:prSet presAssocID="{EF900AD7-F158-4FF6-946C-6C2873C1D6C3}" presName="invisiNode" presStyleLbl="node1" presStyleIdx="0" presStyleCnt="5"/>
      <dgm:spPr/>
    </dgm:pt>
    <dgm:pt modelId="{35C4072A-5D5C-4E18-A105-2F264298B67C}" type="pres">
      <dgm:prSet presAssocID="{EF900AD7-F158-4FF6-946C-6C2873C1D6C3}" presName="imagNode" presStyleLbl="fgImgPlace1" presStyleIdx="0" presStyleCnt="5"/>
      <dgm:spPr>
        <a:blipFill rotWithShape="1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7D67E4E1-08BE-4638-ABCA-78D7386BD2AC}" type="pres">
      <dgm:prSet presAssocID="{1C387BC7-B5F8-45F6-BE31-D3A267D41BE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0D1557E-3345-404E-9DDD-2FF63022E11D}" type="pres">
      <dgm:prSet presAssocID="{575AD861-4C8A-43ED-9162-F4A47DCF2648}" presName="compNode" presStyleCnt="0"/>
      <dgm:spPr/>
    </dgm:pt>
    <dgm:pt modelId="{C527E800-FDBC-4186-A67F-0F7A5C6F3F71}" type="pres">
      <dgm:prSet presAssocID="{575AD861-4C8A-43ED-9162-F4A47DCF2648}" presName="bkgdShape" presStyleLbl="node1" presStyleIdx="1" presStyleCnt="5"/>
      <dgm:spPr/>
      <dgm:t>
        <a:bodyPr/>
        <a:lstStyle/>
        <a:p>
          <a:endParaRPr lang="en-US"/>
        </a:p>
      </dgm:t>
    </dgm:pt>
    <dgm:pt modelId="{CF618DCC-D15D-4E3F-A7A1-031BA91B71E1}" type="pres">
      <dgm:prSet presAssocID="{575AD861-4C8A-43ED-9162-F4A47DCF2648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EDE988-9F7E-47D4-9360-3AAE3E3343BC}" type="pres">
      <dgm:prSet presAssocID="{575AD861-4C8A-43ED-9162-F4A47DCF2648}" presName="invisiNode" presStyleLbl="node1" presStyleIdx="1" presStyleCnt="5"/>
      <dgm:spPr/>
    </dgm:pt>
    <dgm:pt modelId="{2A009E0E-B555-40AE-BE1C-98E7B472F102}" type="pres">
      <dgm:prSet presAssocID="{575AD861-4C8A-43ED-9162-F4A47DCF2648}" presName="imagNode" presStyleLbl="fgImgPlace1" presStyleIdx="1" presStyleCnt="5"/>
      <dgm:spPr>
        <a:blipFill rotWithShape="1">
          <a:blip xmlns:r="http://schemas.openxmlformats.org/officeDocument/2006/relationships" r:embed="rId2"/>
          <a:srcRect/>
          <a:stretch>
            <a:fillRect/>
          </a:stretch>
        </a:blipFill>
      </dgm:spPr>
    </dgm:pt>
    <dgm:pt modelId="{CF283FB6-CC8B-4473-A23A-4BEDEC7104D0}" type="pres">
      <dgm:prSet presAssocID="{8F2E73B1-0783-483C-916C-6A112A83FA8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63332DE-6B18-40DF-BD91-480F77C25B09}" type="pres">
      <dgm:prSet presAssocID="{88F46130-73EC-41D0-8156-E92920275640}" presName="compNode" presStyleCnt="0"/>
      <dgm:spPr/>
    </dgm:pt>
    <dgm:pt modelId="{3A0CAEB2-0D87-403A-B57A-65158B9F4E4B}" type="pres">
      <dgm:prSet presAssocID="{88F46130-73EC-41D0-8156-E92920275640}" presName="bkgdShape" presStyleLbl="node1" presStyleIdx="2" presStyleCnt="5"/>
      <dgm:spPr/>
      <dgm:t>
        <a:bodyPr/>
        <a:lstStyle/>
        <a:p>
          <a:endParaRPr lang="en-US"/>
        </a:p>
      </dgm:t>
    </dgm:pt>
    <dgm:pt modelId="{68F054BD-CDE9-4493-99CE-2D9950253605}" type="pres">
      <dgm:prSet presAssocID="{88F46130-73EC-41D0-8156-E92920275640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B7F6B1-7571-48DC-9FFF-B3335460FD8F}" type="pres">
      <dgm:prSet presAssocID="{88F46130-73EC-41D0-8156-E92920275640}" presName="invisiNode" presStyleLbl="node1" presStyleIdx="2" presStyleCnt="5"/>
      <dgm:spPr/>
    </dgm:pt>
    <dgm:pt modelId="{0BD22D13-69C7-4171-878B-C9908EF24776}" type="pres">
      <dgm:prSet presAssocID="{88F46130-73EC-41D0-8156-E92920275640}" presName="imagNode" presStyleLbl="fgImgPlace1" presStyleIdx="2" presStyleCnt="5"/>
      <dgm:spPr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0028D20-CCDD-4E86-81A4-A9712875CB03}" type="pres">
      <dgm:prSet presAssocID="{6368933C-5FFC-4FDD-8EBC-ED75B06B185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F85C553-173B-4A7C-B9C8-301EBA3E5D4A}" type="pres">
      <dgm:prSet presAssocID="{834FA34E-F427-4010-A5ED-574A46DFCED9}" presName="compNode" presStyleCnt="0"/>
      <dgm:spPr/>
    </dgm:pt>
    <dgm:pt modelId="{E9FEFA74-51E7-4E6C-8646-F6EDEE5E7C67}" type="pres">
      <dgm:prSet presAssocID="{834FA34E-F427-4010-A5ED-574A46DFCED9}" presName="bkgdShape" presStyleLbl="node1" presStyleIdx="3" presStyleCnt="5"/>
      <dgm:spPr/>
      <dgm:t>
        <a:bodyPr/>
        <a:lstStyle/>
        <a:p>
          <a:endParaRPr lang="en-US"/>
        </a:p>
      </dgm:t>
    </dgm:pt>
    <dgm:pt modelId="{21014191-BB58-464F-8DD4-C3DC23FA42D0}" type="pres">
      <dgm:prSet presAssocID="{834FA34E-F427-4010-A5ED-574A46DFCED9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2A97FA-B068-47F5-AEEF-486EEFA6FD2E}" type="pres">
      <dgm:prSet presAssocID="{834FA34E-F427-4010-A5ED-574A46DFCED9}" presName="invisiNode" presStyleLbl="node1" presStyleIdx="3" presStyleCnt="5"/>
      <dgm:spPr/>
    </dgm:pt>
    <dgm:pt modelId="{B16F4960-EBFF-47D5-BA49-DA9589A6CADC}" type="pres">
      <dgm:prSet presAssocID="{834FA34E-F427-4010-A5ED-574A46DFCED9}" presName="imagNode" presStyleLbl="fgImgPlace1" presStyleIdx="3" presStyleCnt="5"/>
      <dgm:spPr>
        <a:blipFill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54954EB6-5AE8-46D9-9891-0827269E6356}" type="pres">
      <dgm:prSet presAssocID="{AC7B9502-6712-47E5-90FA-00A3E609377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3F764DE-9157-4D54-95C7-A37E92C50025}" type="pres">
      <dgm:prSet presAssocID="{208AF5CE-1236-449D-A4C3-318B11B9D555}" presName="compNode" presStyleCnt="0"/>
      <dgm:spPr/>
    </dgm:pt>
    <dgm:pt modelId="{5952AF78-1E7A-4FEA-A407-E41314715C56}" type="pres">
      <dgm:prSet presAssocID="{208AF5CE-1236-449D-A4C3-318B11B9D555}" presName="bkgdShape" presStyleLbl="node1" presStyleIdx="4" presStyleCnt="5"/>
      <dgm:spPr/>
      <dgm:t>
        <a:bodyPr/>
        <a:lstStyle/>
        <a:p>
          <a:endParaRPr lang="en-US"/>
        </a:p>
      </dgm:t>
    </dgm:pt>
    <dgm:pt modelId="{93AE0E3C-1054-4A15-9474-A5595C6F88E5}" type="pres">
      <dgm:prSet presAssocID="{208AF5CE-1236-449D-A4C3-318B11B9D555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0B2C46-1657-4FAD-831A-C074B64A1355}" type="pres">
      <dgm:prSet presAssocID="{208AF5CE-1236-449D-A4C3-318B11B9D555}" presName="invisiNode" presStyleLbl="node1" presStyleIdx="4" presStyleCnt="5"/>
      <dgm:spPr/>
    </dgm:pt>
    <dgm:pt modelId="{CE8B6937-4C3F-4FFE-97C3-445D8C7B9A2C}" type="pres">
      <dgm:prSet presAssocID="{208AF5CE-1236-449D-A4C3-318B11B9D555}" presName="imagNode" presStyleLbl="fgImgPlace1" presStyleIdx="4" presStyleCnt="5"/>
      <dgm:spPr>
        <a:blipFill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C8936F0E-06E8-4AB9-9FD4-89A8D5EE703B}" type="presOf" srcId="{6368933C-5FFC-4FDD-8EBC-ED75B06B1856}" destId="{A0028D20-CCDD-4E86-81A4-A9712875CB03}" srcOrd="0" destOrd="0" presId="urn:microsoft.com/office/officeart/2005/8/layout/hList7"/>
    <dgm:cxn modelId="{9EF76C54-72EE-43C1-B3FF-4E00F735F29D}" type="presOf" srcId="{575AD861-4C8A-43ED-9162-F4A47DCF2648}" destId="{CF618DCC-D15D-4E3F-A7A1-031BA91B71E1}" srcOrd="1" destOrd="0" presId="urn:microsoft.com/office/officeart/2005/8/layout/hList7"/>
    <dgm:cxn modelId="{11B96BBD-4FF9-41C3-98A9-5E4F18E71A89}" type="presOf" srcId="{1C387BC7-B5F8-45F6-BE31-D3A267D41BE3}" destId="{7D67E4E1-08BE-4638-ABCA-78D7386BD2AC}" srcOrd="0" destOrd="0" presId="urn:microsoft.com/office/officeart/2005/8/layout/hList7"/>
    <dgm:cxn modelId="{CEC3A69A-9CD6-4477-B030-62140709BDB6}" type="presOf" srcId="{575AD861-4C8A-43ED-9162-F4A47DCF2648}" destId="{C527E800-FDBC-4186-A67F-0F7A5C6F3F71}" srcOrd="0" destOrd="0" presId="urn:microsoft.com/office/officeart/2005/8/layout/hList7"/>
    <dgm:cxn modelId="{BC865E93-79AB-4908-AC0F-9793E297BE58}" type="presOf" srcId="{AC7B9502-6712-47E5-90FA-00A3E6093774}" destId="{54954EB6-5AE8-46D9-9891-0827269E6356}" srcOrd="0" destOrd="0" presId="urn:microsoft.com/office/officeart/2005/8/layout/hList7"/>
    <dgm:cxn modelId="{01B7274D-E50F-4E58-AD7F-7DEA35D0B9A8}" type="presOf" srcId="{427BA053-EF83-4F86-B295-F45FF52C1446}" destId="{B78DC68A-20C2-4B61-A5FD-63134CF3C418}" srcOrd="0" destOrd="0" presId="urn:microsoft.com/office/officeart/2005/8/layout/hList7"/>
    <dgm:cxn modelId="{6A4AC631-7B3C-4DF5-B4E4-2B7C8F890FC5}" type="presOf" srcId="{834FA34E-F427-4010-A5ED-574A46DFCED9}" destId="{21014191-BB58-464F-8DD4-C3DC23FA42D0}" srcOrd="1" destOrd="0" presId="urn:microsoft.com/office/officeart/2005/8/layout/hList7"/>
    <dgm:cxn modelId="{EFB1146E-BAFE-41E6-BCF3-77DC05A2181F}" type="presOf" srcId="{834FA34E-F427-4010-A5ED-574A46DFCED9}" destId="{E9FEFA74-51E7-4E6C-8646-F6EDEE5E7C67}" srcOrd="0" destOrd="0" presId="urn:microsoft.com/office/officeart/2005/8/layout/hList7"/>
    <dgm:cxn modelId="{C2323A32-EC87-4F8A-AFEE-928EB5184431}" type="presOf" srcId="{88F46130-73EC-41D0-8156-E92920275640}" destId="{3A0CAEB2-0D87-403A-B57A-65158B9F4E4B}" srcOrd="0" destOrd="0" presId="urn:microsoft.com/office/officeart/2005/8/layout/hList7"/>
    <dgm:cxn modelId="{6BD5E1C3-AC3B-43D8-BBBA-FB92EE97E02E}" type="presOf" srcId="{208AF5CE-1236-449D-A4C3-318B11B9D555}" destId="{5952AF78-1E7A-4FEA-A407-E41314715C56}" srcOrd="0" destOrd="0" presId="urn:microsoft.com/office/officeart/2005/8/layout/hList7"/>
    <dgm:cxn modelId="{83CC25F2-EF8D-4248-A0F2-0E292F04BDE7}" srcId="{427BA053-EF83-4F86-B295-F45FF52C1446}" destId="{575AD861-4C8A-43ED-9162-F4A47DCF2648}" srcOrd="1" destOrd="0" parTransId="{E52B31C9-1CC1-4D91-8E77-563FC51BC492}" sibTransId="{8F2E73B1-0783-483C-916C-6A112A83FA82}"/>
    <dgm:cxn modelId="{71E771D8-FAB1-470C-870C-11FC6897E1EE}" srcId="{427BA053-EF83-4F86-B295-F45FF52C1446}" destId="{EF900AD7-F158-4FF6-946C-6C2873C1D6C3}" srcOrd="0" destOrd="0" parTransId="{DAF912D0-7BC9-4B0C-8D1B-91EBD6ECA342}" sibTransId="{1C387BC7-B5F8-45F6-BE31-D3A267D41BE3}"/>
    <dgm:cxn modelId="{986C0846-1808-413A-BEA1-991668C2E6C2}" type="presOf" srcId="{EF900AD7-F158-4FF6-946C-6C2873C1D6C3}" destId="{03C83619-DA10-455A-899B-422FC52113A1}" srcOrd="0" destOrd="0" presId="urn:microsoft.com/office/officeart/2005/8/layout/hList7"/>
    <dgm:cxn modelId="{04870382-6FA7-4DF9-8EFB-F576C6363A19}" type="presOf" srcId="{8F2E73B1-0783-483C-916C-6A112A83FA82}" destId="{CF283FB6-CC8B-4473-A23A-4BEDEC7104D0}" srcOrd="0" destOrd="0" presId="urn:microsoft.com/office/officeart/2005/8/layout/hList7"/>
    <dgm:cxn modelId="{27F4329A-510B-4641-A4E1-C5A2BC311AC7}" srcId="{427BA053-EF83-4F86-B295-F45FF52C1446}" destId="{88F46130-73EC-41D0-8156-E92920275640}" srcOrd="2" destOrd="0" parTransId="{16391267-930A-42F7-8E2B-847185A5D186}" sibTransId="{6368933C-5FFC-4FDD-8EBC-ED75B06B1856}"/>
    <dgm:cxn modelId="{EBBB34EB-80DE-48F8-9137-B529C0257C7E}" type="presOf" srcId="{EF900AD7-F158-4FF6-946C-6C2873C1D6C3}" destId="{B45CC0E4-2DB4-407B-80C1-59A801E9026B}" srcOrd="1" destOrd="0" presId="urn:microsoft.com/office/officeart/2005/8/layout/hList7"/>
    <dgm:cxn modelId="{DC348F99-6705-4795-AF86-867278AB90E2}" type="presOf" srcId="{208AF5CE-1236-449D-A4C3-318B11B9D555}" destId="{93AE0E3C-1054-4A15-9474-A5595C6F88E5}" srcOrd="1" destOrd="0" presId="urn:microsoft.com/office/officeart/2005/8/layout/hList7"/>
    <dgm:cxn modelId="{C2A987A7-FF9B-4ECF-A32E-FAD98C12B60E}" srcId="{427BA053-EF83-4F86-B295-F45FF52C1446}" destId="{208AF5CE-1236-449D-A4C3-318B11B9D555}" srcOrd="4" destOrd="0" parTransId="{6314E944-A04F-43C1-94BD-773460A63EE5}" sibTransId="{EA8EB208-947A-42BB-8AE1-63FBEE7B32A0}"/>
    <dgm:cxn modelId="{1C8C4557-4423-4886-830B-CFE92B2D8EEA}" srcId="{427BA053-EF83-4F86-B295-F45FF52C1446}" destId="{834FA34E-F427-4010-A5ED-574A46DFCED9}" srcOrd="3" destOrd="0" parTransId="{6018FB47-B01E-4716-944B-E3B70DEE7DC4}" sibTransId="{AC7B9502-6712-47E5-90FA-00A3E6093774}"/>
    <dgm:cxn modelId="{93147BF3-C03A-45CD-8095-EDD57FE4D21E}" type="presOf" srcId="{88F46130-73EC-41D0-8156-E92920275640}" destId="{68F054BD-CDE9-4493-99CE-2D9950253605}" srcOrd="1" destOrd="0" presId="urn:microsoft.com/office/officeart/2005/8/layout/hList7"/>
    <dgm:cxn modelId="{E8A77A40-B59B-4BD8-92E3-64A071357346}" type="presParOf" srcId="{B78DC68A-20C2-4B61-A5FD-63134CF3C418}" destId="{9C40F44F-67AE-4925-B1E7-24DB9A9AFD54}" srcOrd="0" destOrd="0" presId="urn:microsoft.com/office/officeart/2005/8/layout/hList7"/>
    <dgm:cxn modelId="{BFEBE00B-41EB-4871-BE21-6A6ED4332AF6}" type="presParOf" srcId="{B78DC68A-20C2-4B61-A5FD-63134CF3C418}" destId="{22693C4A-A20E-4843-80BC-46365AE9A85D}" srcOrd="1" destOrd="0" presId="urn:microsoft.com/office/officeart/2005/8/layout/hList7"/>
    <dgm:cxn modelId="{128BCAE2-B431-4DA7-B01C-C37C8FEA959E}" type="presParOf" srcId="{22693C4A-A20E-4843-80BC-46365AE9A85D}" destId="{25D1F9FC-92BE-41FA-AD32-C25709D56DFA}" srcOrd="0" destOrd="0" presId="urn:microsoft.com/office/officeart/2005/8/layout/hList7"/>
    <dgm:cxn modelId="{A6B48EAD-EE81-42D7-91ED-921DF9331124}" type="presParOf" srcId="{25D1F9FC-92BE-41FA-AD32-C25709D56DFA}" destId="{03C83619-DA10-455A-899B-422FC52113A1}" srcOrd="0" destOrd="0" presId="urn:microsoft.com/office/officeart/2005/8/layout/hList7"/>
    <dgm:cxn modelId="{8BAF1CBB-C240-4210-9A19-6AEC09FBF847}" type="presParOf" srcId="{25D1F9FC-92BE-41FA-AD32-C25709D56DFA}" destId="{B45CC0E4-2DB4-407B-80C1-59A801E9026B}" srcOrd="1" destOrd="0" presId="urn:microsoft.com/office/officeart/2005/8/layout/hList7"/>
    <dgm:cxn modelId="{C4756231-8618-49C9-A681-E1456E447447}" type="presParOf" srcId="{25D1F9FC-92BE-41FA-AD32-C25709D56DFA}" destId="{4FD786E4-FE61-4A2A-98F5-C0C362A814A3}" srcOrd="2" destOrd="0" presId="urn:microsoft.com/office/officeart/2005/8/layout/hList7"/>
    <dgm:cxn modelId="{03FD8A18-40FA-48D0-B77D-EFE4EB17D0C7}" type="presParOf" srcId="{25D1F9FC-92BE-41FA-AD32-C25709D56DFA}" destId="{35C4072A-5D5C-4E18-A105-2F264298B67C}" srcOrd="3" destOrd="0" presId="urn:microsoft.com/office/officeart/2005/8/layout/hList7"/>
    <dgm:cxn modelId="{6EDF6ACC-86BE-43FD-9673-920D522B02DC}" type="presParOf" srcId="{22693C4A-A20E-4843-80BC-46365AE9A85D}" destId="{7D67E4E1-08BE-4638-ABCA-78D7386BD2AC}" srcOrd="1" destOrd="0" presId="urn:microsoft.com/office/officeart/2005/8/layout/hList7"/>
    <dgm:cxn modelId="{48274C6D-E704-4863-AF0A-54F2FBF82BE9}" type="presParOf" srcId="{22693C4A-A20E-4843-80BC-46365AE9A85D}" destId="{30D1557E-3345-404E-9DDD-2FF63022E11D}" srcOrd="2" destOrd="0" presId="urn:microsoft.com/office/officeart/2005/8/layout/hList7"/>
    <dgm:cxn modelId="{C704F48F-21E2-4ADF-99BC-927535B581BB}" type="presParOf" srcId="{30D1557E-3345-404E-9DDD-2FF63022E11D}" destId="{C527E800-FDBC-4186-A67F-0F7A5C6F3F71}" srcOrd="0" destOrd="0" presId="urn:microsoft.com/office/officeart/2005/8/layout/hList7"/>
    <dgm:cxn modelId="{1FC1F353-C059-40FF-9585-2A8249BC2F30}" type="presParOf" srcId="{30D1557E-3345-404E-9DDD-2FF63022E11D}" destId="{CF618DCC-D15D-4E3F-A7A1-031BA91B71E1}" srcOrd="1" destOrd="0" presId="urn:microsoft.com/office/officeart/2005/8/layout/hList7"/>
    <dgm:cxn modelId="{C5614507-362D-45D9-A029-A2AA004D5C76}" type="presParOf" srcId="{30D1557E-3345-404E-9DDD-2FF63022E11D}" destId="{02EDE988-9F7E-47D4-9360-3AAE3E3343BC}" srcOrd="2" destOrd="0" presId="urn:microsoft.com/office/officeart/2005/8/layout/hList7"/>
    <dgm:cxn modelId="{8BC11A52-F168-4315-9997-E9B5E8C8AB3A}" type="presParOf" srcId="{30D1557E-3345-404E-9DDD-2FF63022E11D}" destId="{2A009E0E-B555-40AE-BE1C-98E7B472F102}" srcOrd="3" destOrd="0" presId="urn:microsoft.com/office/officeart/2005/8/layout/hList7"/>
    <dgm:cxn modelId="{78627D1D-135C-4D2E-9474-05577036A991}" type="presParOf" srcId="{22693C4A-A20E-4843-80BC-46365AE9A85D}" destId="{CF283FB6-CC8B-4473-A23A-4BEDEC7104D0}" srcOrd="3" destOrd="0" presId="urn:microsoft.com/office/officeart/2005/8/layout/hList7"/>
    <dgm:cxn modelId="{962B0C08-7132-4598-BD2D-8CE4AF42A7C6}" type="presParOf" srcId="{22693C4A-A20E-4843-80BC-46365AE9A85D}" destId="{263332DE-6B18-40DF-BD91-480F77C25B09}" srcOrd="4" destOrd="0" presId="urn:microsoft.com/office/officeart/2005/8/layout/hList7"/>
    <dgm:cxn modelId="{3CBC8F09-2ECF-4ED4-ADA3-7D18C31BD931}" type="presParOf" srcId="{263332DE-6B18-40DF-BD91-480F77C25B09}" destId="{3A0CAEB2-0D87-403A-B57A-65158B9F4E4B}" srcOrd="0" destOrd="0" presId="urn:microsoft.com/office/officeart/2005/8/layout/hList7"/>
    <dgm:cxn modelId="{4FD4FCA9-7488-4760-8432-CAEB738577C0}" type="presParOf" srcId="{263332DE-6B18-40DF-BD91-480F77C25B09}" destId="{68F054BD-CDE9-4493-99CE-2D9950253605}" srcOrd="1" destOrd="0" presId="urn:microsoft.com/office/officeart/2005/8/layout/hList7"/>
    <dgm:cxn modelId="{792BAD17-FFD8-403C-B558-F7D1FE0FF049}" type="presParOf" srcId="{263332DE-6B18-40DF-BD91-480F77C25B09}" destId="{8FB7F6B1-7571-48DC-9FFF-B3335460FD8F}" srcOrd="2" destOrd="0" presId="urn:microsoft.com/office/officeart/2005/8/layout/hList7"/>
    <dgm:cxn modelId="{2A8BA5EF-1423-472B-BF63-5AA742353373}" type="presParOf" srcId="{263332DE-6B18-40DF-BD91-480F77C25B09}" destId="{0BD22D13-69C7-4171-878B-C9908EF24776}" srcOrd="3" destOrd="0" presId="urn:microsoft.com/office/officeart/2005/8/layout/hList7"/>
    <dgm:cxn modelId="{A64A8A13-C27C-446E-A553-F1D295E97765}" type="presParOf" srcId="{22693C4A-A20E-4843-80BC-46365AE9A85D}" destId="{A0028D20-CCDD-4E86-81A4-A9712875CB03}" srcOrd="5" destOrd="0" presId="urn:microsoft.com/office/officeart/2005/8/layout/hList7"/>
    <dgm:cxn modelId="{7177AC73-D2C5-438A-AA7E-122FFFE38AF2}" type="presParOf" srcId="{22693C4A-A20E-4843-80BC-46365AE9A85D}" destId="{EF85C553-173B-4A7C-B9C8-301EBA3E5D4A}" srcOrd="6" destOrd="0" presId="urn:microsoft.com/office/officeart/2005/8/layout/hList7"/>
    <dgm:cxn modelId="{42B6EFC0-B7C5-416A-8B7F-8FDD5368C7C0}" type="presParOf" srcId="{EF85C553-173B-4A7C-B9C8-301EBA3E5D4A}" destId="{E9FEFA74-51E7-4E6C-8646-F6EDEE5E7C67}" srcOrd="0" destOrd="0" presId="urn:microsoft.com/office/officeart/2005/8/layout/hList7"/>
    <dgm:cxn modelId="{3C0095D5-D19B-4E71-AE0C-2CCE12B81B52}" type="presParOf" srcId="{EF85C553-173B-4A7C-B9C8-301EBA3E5D4A}" destId="{21014191-BB58-464F-8DD4-C3DC23FA42D0}" srcOrd="1" destOrd="0" presId="urn:microsoft.com/office/officeart/2005/8/layout/hList7"/>
    <dgm:cxn modelId="{AC1A4BC2-9504-4B32-A67F-D177D8A64535}" type="presParOf" srcId="{EF85C553-173B-4A7C-B9C8-301EBA3E5D4A}" destId="{EC2A97FA-B068-47F5-AEEF-486EEFA6FD2E}" srcOrd="2" destOrd="0" presId="urn:microsoft.com/office/officeart/2005/8/layout/hList7"/>
    <dgm:cxn modelId="{59A89326-1B70-4C70-B6B5-1CD6ABD8D6BC}" type="presParOf" srcId="{EF85C553-173B-4A7C-B9C8-301EBA3E5D4A}" destId="{B16F4960-EBFF-47D5-BA49-DA9589A6CADC}" srcOrd="3" destOrd="0" presId="urn:microsoft.com/office/officeart/2005/8/layout/hList7"/>
    <dgm:cxn modelId="{F9C47117-8B9D-47D0-8A89-0879CCBAFCA1}" type="presParOf" srcId="{22693C4A-A20E-4843-80BC-46365AE9A85D}" destId="{54954EB6-5AE8-46D9-9891-0827269E6356}" srcOrd="7" destOrd="0" presId="urn:microsoft.com/office/officeart/2005/8/layout/hList7"/>
    <dgm:cxn modelId="{D312122C-B2A9-4B7D-BAE2-C0997D0C76AA}" type="presParOf" srcId="{22693C4A-A20E-4843-80BC-46365AE9A85D}" destId="{A3F764DE-9157-4D54-95C7-A37E92C50025}" srcOrd="8" destOrd="0" presId="urn:microsoft.com/office/officeart/2005/8/layout/hList7"/>
    <dgm:cxn modelId="{B72DE7DB-22B8-422A-9858-E53D03F2240F}" type="presParOf" srcId="{A3F764DE-9157-4D54-95C7-A37E92C50025}" destId="{5952AF78-1E7A-4FEA-A407-E41314715C56}" srcOrd="0" destOrd="0" presId="urn:microsoft.com/office/officeart/2005/8/layout/hList7"/>
    <dgm:cxn modelId="{45B32568-A17B-4F26-88B8-4713BBF40DB5}" type="presParOf" srcId="{A3F764DE-9157-4D54-95C7-A37E92C50025}" destId="{93AE0E3C-1054-4A15-9474-A5595C6F88E5}" srcOrd="1" destOrd="0" presId="urn:microsoft.com/office/officeart/2005/8/layout/hList7"/>
    <dgm:cxn modelId="{67A0BF9D-6771-480D-8765-61152629A9A1}" type="presParOf" srcId="{A3F764DE-9157-4D54-95C7-A37E92C50025}" destId="{200B2C46-1657-4FAD-831A-C074B64A1355}" srcOrd="2" destOrd="0" presId="urn:microsoft.com/office/officeart/2005/8/layout/hList7"/>
    <dgm:cxn modelId="{D9259814-69D5-4630-9616-3A8E761B0E3B}" type="presParOf" srcId="{A3F764DE-9157-4D54-95C7-A37E92C50025}" destId="{CE8B6937-4C3F-4FFE-97C3-445D8C7B9A2C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EEADD3-809A-4C17-B61B-41310DD89226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04B5895-E71E-419A-8E5B-08D734193D76}">
      <dgm:prSet custT="1"/>
      <dgm:spPr/>
      <dgm:t>
        <a:bodyPr/>
        <a:lstStyle/>
        <a:p>
          <a:r>
            <a:rPr lang="en-GB" sz="1600" b="1" dirty="0" smtClean="0"/>
            <a:t>Self-declaration by Horizon </a:t>
          </a:r>
          <a:r>
            <a:rPr lang="en-GB" sz="1600" b="1" dirty="0"/>
            <a:t>Europe applicants </a:t>
          </a:r>
          <a:r>
            <a:rPr lang="en-GB" sz="1600" b="1" dirty="0" smtClean="0"/>
            <a:t>through GEP eligibility criterion questionnaire*</a:t>
          </a:r>
          <a:endParaRPr lang="en-GB" sz="1600" b="1" dirty="0"/>
        </a:p>
      </dgm:t>
    </dgm:pt>
    <dgm:pt modelId="{6A19C0F8-0362-450C-958D-02C109814B12}" type="parTrans" cxnId="{4A37E684-9FFB-43FA-A55B-4C06793DF61C}">
      <dgm:prSet/>
      <dgm:spPr/>
      <dgm:t>
        <a:bodyPr/>
        <a:lstStyle/>
        <a:p>
          <a:endParaRPr lang="en-GB"/>
        </a:p>
      </dgm:t>
    </dgm:pt>
    <dgm:pt modelId="{D2926225-9EC3-4590-ABA1-CB61C50F07C4}" type="sibTrans" cxnId="{4A37E684-9FFB-43FA-A55B-4C06793DF61C}">
      <dgm:prSet/>
      <dgm:spPr/>
      <dgm:t>
        <a:bodyPr/>
        <a:lstStyle/>
        <a:p>
          <a:endParaRPr lang="en-GB"/>
        </a:p>
      </dgm:t>
    </dgm:pt>
    <dgm:pt modelId="{08692311-2BA5-492B-A89A-C777E3AFBF46}">
      <dgm:prSet custT="1"/>
      <dgm:spPr/>
      <dgm:t>
        <a:bodyPr/>
        <a:lstStyle/>
        <a:p>
          <a:r>
            <a:rPr lang="en-GB" sz="1600" b="1" dirty="0"/>
            <a:t>The GEP must be in place </a:t>
          </a:r>
          <a:r>
            <a:rPr lang="en-GB" sz="1600" b="1" dirty="0" smtClean="0"/>
            <a:t>for the </a:t>
          </a:r>
          <a:r>
            <a:rPr lang="en-GB" sz="1600" b="1" dirty="0"/>
            <a:t>signature of the Grant Agreement (for calls with deadlines from 2022 onwards)</a:t>
          </a:r>
        </a:p>
      </dgm:t>
    </dgm:pt>
    <dgm:pt modelId="{CA1F6A1C-E7D8-4914-A1DA-E99BAC36652F}" type="parTrans" cxnId="{7A77FC67-F390-4938-811D-DFDFBFDB9972}">
      <dgm:prSet/>
      <dgm:spPr/>
      <dgm:t>
        <a:bodyPr/>
        <a:lstStyle/>
        <a:p>
          <a:endParaRPr lang="en-GB"/>
        </a:p>
      </dgm:t>
    </dgm:pt>
    <dgm:pt modelId="{FE449CBB-E480-4152-A228-96EC95FAC302}" type="sibTrans" cxnId="{7A77FC67-F390-4938-811D-DFDFBFDB9972}">
      <dgm:prSet/>
      <dgm:spPr/>
      <dgm:t>
        <a:bodyPr/>
        <a:lstStyle/>
        <a:p>
          <a:endParaRPr lang="en-GB"/>
        </a:p>
      </dgm:t>
    </dgm:pt>
    <dgm:pt modelId="{CF6D5B91-12E0-4DF3-BE62-770B5A33FC69}">
      <dgm:prSet custT="1"/>
      <dgm:spPr/>
      <dgm:t>
        <a:bodyPr/>
        <a:lstStyle/>
        <a:p>
          <a:r>
            <a:rPr lang="en-GB" sz="1600" b="1" dirty="0" smtClean="0"/>
            <a:t>Equivalent strategic documents may meet the GEP eligibility criterion</a:t>
          </a:r>
          <a:endParaRPr lang="en-GB" sz="1600" b="1" dirty="0"/>
        </a:p>
      </dgm:t>
    </dgm:pt>
    <dgm:pt modelId="{505D2090-015C-4AB0-BA59-3C996282DF51}" type="parTrans" cxnId="{30A731FD-F517-4777-AFF4-7F27C02AAD7B}">
      <dgm:prSet/>
      <dgm:spPr/>
      <dgm:t>
        <a:bodyPr/>
        <a:lstStyle/>
        <a:p>
          <a:endParaRPr lang="en-GB"/>
        </a:p>
      </dgm:t>
    </dgm:pt>
    <dgm:pt modelId="{74C09711-5A06-4FE1-8650-189062C66444}" type="sibTrans" cxnId="{30A731FD-F517-4777-AFF4-7F27C02AAD7B}">
      <dgm:prSet/>
      <dgm:spPr/>
      <dgm:t>
        <a:bodyPr/>
        <a:lstStyle/>
        <a:p>
          <a:endParaRPr lang="en-GB"/>
        </a:p>
      </dgm:t>
    </dgm:pt>
    <dgm:pt modelId="{0D190D2B-810B-423E-A015-0C785B2000C6}">
      <dgm:prSet custT="1"/>
      <dgm:spPr/>
      <dgm:t>
        <a:bodyPr/>
        <a:lstStyle/>
        <a:p>
          <a:r>
            <a:rPr lang="en-GB" sz="1600" b="1" dirty="0" smtClean="0"/>
            <a:t>Grant Agreement  (Art.14) commits beneficiaries to taking measures to promote gender equality in implementation of action and, where applicable, in line with their GEP</a:t>
          </a:r>
          <a:endParaRPr lang="en-GB" sz="1600" b="1" dirty="0"/>
        </a:p>
      </dgm:t>
    </dgm:pt>
    <dgm:pt modelId="{8C1999A4-80EE-4CA2-87C0-F7AB250B3415}" type="parTrans" cxnId="{F1009EE5-2308-4226-8B3E-A04D6DA63923}">
      <dgm:prSet/>
      <dgm:spPr/>
      <dgm:t>
        <a:bodyPr/>
        <a:lstStyle/>
        <a:p>
          <a:endParaRPr lang="en-GB"/>
        </a:p>
      </dgm:t>
    </dgm:pt>
    <dgm:pt modelId="{D9CFD2AD-6BB4-473C-BED0-8EF27CA0EF4E}" type="sibTrans" cxnId="{F1009EE5-2308-4226-8B3E-A04D6DA63923}">
      <dgm:prSet/>
      <dgm:spPr/>
      <dgm:t>
        <a:bodyPr/>
        <a:lstStyle/>
        <a:p>
          <a:endParaRPr lang="en-GB"/>
        </a:p>
      </dgm:t>
    </dgm:pt>
    <dgm:pt modelId="{DE3C47F4-1ADF-4BF5-B5B3-FCD658989929}">
      <dgm:prSet custT="1"/>
      <dgm:spPr/>
      <dgm:t>
        <a:bodyPr/>
        <a:lstStyle/>
        <a:p>
          <a:r>
            <a:rPr lang="en-GB" sz="1600" b="1" dirty="0" smtClean="0"/>
            <a:t>Random eligibility </a:t>
          </a:r>
          <a:r>
            <a:rPr lang="en-GB" sz="1600" b="1" dirty="0"/>
            <a:t>compliance checks on beneficiaries during Horizon Europe</a:t>
          </a:r>
        </a:p>
      </dgm:t>
    </dgm:pt>
    <dgm:pt modelId="{1861DDF6-0A92-47C8-8E51-ADDADAF91602}" type="parTrans" cxnId="{58F0DD0A-A5F0-4FE7-891A-CAB33FD19858}">
      <dgm:prSet/>
      <dgm:spPr/>
      <dgm:t>
        <a:bodyPr/>
        <a:lstStyle/>
        <a:p>
          <a:endParaRPr lang="en-GB"/>
        </a:p>
      </dgm:t>
    </dgm:pt>
    <dgm:pt modelId="{11E7AFE1-CD24-47D5-97A8-C57A10F43ED4}" type="sibTrans" cxnId="{58F0DD0A-A5F0-4FE7-891A-CAB33FD19858}">
      <dgm:prSet/>
      <dgm:spPr/>
      <dgm:t>
        <a:bodyPr/>
        <a:lstStyle/>
        <a:p>
          <a:endParaRPr lang="en-GB"/>
        </a:p>
      </dgm:t>
    </dgm:pt>
    <dgm:pt modelId="{1A8BC41A-24EA-4BDE-8A95-DC0681F73221}" type="pres">
      <dgm:prSet presAssocID="{5EEEADD3-809A-4C17-B61B-41310DD8922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642BEF-92F2-4716-A3DC-D687552B3E29}" type="pres">
      <dgm:prSet presAssocID="{5EEEADD3-809A-4C17-B61B-41310DD89226}" presName="arrow" presStyleLbl="bgShp" presStyleIdx="0" presStyleCnt="1"/>
      <dgm:spPr>
        <a:solidFill>
          <a:schemeClr val="tx2"/>
        </a:solidFill>
      </dgm:spPr>
    </dgm:pt>
    <dgm:pt modelId="{590D111A-F8ED-4FBC-9825-859754C08D96}" type="pres">
      <dgm:prSet presAssocID="{5EEEADD3-809A-4C17-B61B-41310DD89226}" presName="points" presStyleCnt="0"/>
      <dgm:spPr/>
    </dgm:pt>
    <dgm:pt modelId="{E399BF84-1A2E-4DAC-B6D2-2A541526F571}" type="pres">
      <dgm:prSet presAssocID="{704B5895-E71E-419A-8E5B-08D734193D76}" presName="compositeA" presStyleCnt="0"/>
      <dgm:spPr/>
    </dgm:pt>
    <dgm:pt modelId="{2543BB33-A461-4386-B9BB-8A1BE3A4BF4F}" type="pres">
      <dgm:prSet presAssocID="{704B5895-E71E-419A-8E5B-08D734193D76}" presName="textA" presStyleLbl="revTx" presStyleIdx="0" presStyleCnt="5" custScaleX="2473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D61974-3598-4C0F-829A-3DCBF1E9CD23}" type="pres">
      <dgm:prSet presAssocID="{704B5895-E71E-419A-8E5B-08D734193D76}" presName="circleA" presStyleLbl="node1" presStyleIdx="0" presStyleCnt="5"/>
      <dgm:spPr>
        <a:solidFill>
          <a:schemeClr val="bg1"/>
        </a:solidFill>
      </dgm:spPr>
    </dgm:pt>
    <dgm:pt modelId="{3EC50259-9A0C-4153-B512-6E1CB7071DF8}" type="pres">
      <dgm:prSet presAssocID="{704B5895-E71E-419A-8E5B-08D734193D76}" presName="spaceA" presStyleCnt="0"/>
      <dgm:spPr/>
    </dgm:pt>
    <dgm:pt modelId="{DEE0020E-C606-426C-9222-398DF46F3E7A}" type="pres">
      <dgm:prSet presAssocID="{D2926225-9EC3-4590-ABA1-CB61C50F07C4}" presName="space" presStyleCnt="0"/>
      <dgm:spPr/>
    </dgm:pt>
    <dgm:pt modelId="{CE297583-A3FE-4C0E-9410-0E5A88A212FD}" type="pres">
      <dgm:prSet presAssocID="{08692311-2BA5-492B-A89A-C777E3AFBF46}" presName="compositeB" presStyleCnt="0"/>
      <dgm:spPr/>
    </dgm:pt>
    <dgm:pt modelId="{4B9E9AB7-F327-4EE6-B74E-B327CA6AA460}" type="pres">
      <dgm:prSet presAssocID="{08692311-2BA5-492B-A89A-C777E3AFBF46}" presName="textB" presStyleLbl="revTx" presStyleIdx="1" presStyleCnt="5" custScaleX="255536" custLinFactNeighborX="237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4F80F9-8761-4622-AA85-A95D6B01FA82}" type="pres">
      <dgm:prSet presAssocID="{08692311-2BA5-492B-A89A-C777E3AFBF46}" presName="circleB" presStyleLbl="node1" presStyleIdx="1" presStyleCnt="5" custLinFactNeighborX="32314"/>
      <dgm:spPr>
        <a:solidFill>
          <a:schemeClr val="bg1"/>
        </a:solidFill>
      </dgm:spPr>
    </dgm:pt>
    <dgm:pt modelId="{DA512730-6484-44ED-BEF9-783383224276}" type="pres">
      <dgm:prSet presAssocID="{08692311-2BA5-492B-A89A-C777E3AFBF46}" presName="spaceB" presStyleCnt="0"/>
      <dgm:spPr/>
    </dgm:pt>
    <dgm:pt modelId="{6FE1E037-95AC-4119-9900-C4A7C4A6B36D}" type="pres">
      <dgm:prSet presAssocID="{FE449CBB-E480-4152-A228-96EC95FAC302}" presName="space" presStyleCnt="0"/>
      <dgm:spPr/>
    </dgm:pt>
    <dgm:pt modelId="{A9326D06-765D-486B-A718-BA9B127A7E00}" type="pres">
      <dgm:prSet presAssocID="{CF6D5B91-12E0-4DF3-BE62-770B5A33FC69}" presName="compositeA" presStyleCnt="0"/>
      <dgm:spPr/>
    </dgm:pt>
    <dgm:pt modelId="{571D2616-6824-4E5F-A269-3E831161F276}" type="pres">
      <dgm:prSet presAssocID="{CF6D5B91-12E0-4DF3-BE62-770B5A33FC69}" presName="textA" presStyleLbl="revTx" presStyleIdx="2" presStyleCnt="5" custScaleX="185234" custLinFactNeighborX="281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3A34EB-4BDA-4C7B-89F4-CCB5FBC66F4D}" type="pres">
      <dgm:prSet presAssocID="{CF6D5B91-12E0-4DF3-BE62-770B5A33FC69}" presName="circleA" presStyleLbl="node1" presStyleIdx="2" presStyleCnt="5" custLinFactNeighborX="49194"/>
      <dgm:spPr>
        <a:solidFill>
          <a:schemeClr val="bg1"/>
        </a:solidFill>
      </dgm:spPr>
    </dgm:pt>
    <dgm:pt modelId="{1A548C53-65F4-43CB-BFA5-932D819D3750}" type="pres">
      <dgm:prSet presAssocID="{CF6D5B91-12E0-4DF3-BE62-770B5A33FC69}" presName="spaceA" presStyleCnt="0"/>
      <dgm:spPr/>
    </dgm:pt>
    <dgm:pt modelId="{8DC6834B-FA23-4AA5-8B66-3387A7945006}" type="pres">
      <dgm:prSet presAssocID="{74C09711-5A06-4FE1-8650-189062C66444}" presName="space" presStyleCnt="0"/>
      <dgm:spPr/>
    </dgm:pt>
    <dgm:pt modelId="{9F66B3CC-7A9F-4581-A8A2-7DE1FE112E33}" type="pres">
      <dgm:prSet presAssocID="{0D190D2B-810B-423E-A015-0C785B2000C6}" presName="compositeB" presStyleCnt="0"/>
      <dgm:spPr/>
    </dgm:pt>
    <dgm:pt modelId="{914400CA-CC5D-48BD-88E0-6E7EE63247FA}" type="pres">
      <dgm:prSet presAssocID="{0D190D2B-810B-423E-A015-0C785B2000C6}" presName="textB" presStyleLbl="revTx" presStyleIdx="3" presStyleCnt="5" custScaleX="3299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4EF264-0529-4550-B3CF-BE166886AC7B}" type="pres">
      <dgm:prSet presAssocID="{0D190D2B-810B-423E-A015-0C785B2000C6}" presName="circleB" presStyleLbl="node1" presStyleIdx="3" presStyleCnt="5"/>
      <dgm:spPr>
        <a:solidFill>
          <a:schemeClr val="bg1"/>
        </a:solidFill>
      </dgm:spPr>
    </dgm:pt>
    <dgm:pt modelId="{6B8442A5-66E2-4D65-B9CC-66D8516E1E87}" type="pres">
      <dgm:prSet presAssocID="{0D190D2B-810B-423E-A015-0C785B2000C6}" presName="spaceB" presStyleCnt="0"/>
      <dgm:spPr/>
    </dgm:pt>
    <dgm:pt modelId="{3D7DE789-C992-4838-A41C-F0B0A1C8382A}" type="pres">
      <dgm:prSet presAssocID="{D9CFD2AD-6BB4-473C-BED0-8EF27CA0EF4E}" presName="space" presStyleCnt="0"/>
      <dgm:spPr/>
    </dgm:pt>
    <dgm:pt modelId="{8930C46F-6ED1-48EC-887D-09B76B3B42B9}" type="pres">
      <dgm:prSet presAssocID="{DE3C47F4-1ADF-4BF5-B5B3-FCD658989929}" presName="compositeA" presStyleCnt="0"/>
      <dgm:spPr/>
    </dgm:pt>
    <dgm:pt modelId="{4A3FBEE1-308C-4AF9-953C-842096F0640F}" type="pres">
      <dgm:prSet presAssocID="{DE3C47F4-1ADF-4BF5-B5B3-FCD658989929}" presName="textA" presStyleLbl="revTx" presStyleIdx="4" presStyleCnt="5" custScaleX="223788" custLinFactNeighborX="-251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10CB4F-72D9-4B8B-924B-319FE9868525}" type="pres">
      <dgm:prSet presAssocID="{DE3C47F4-1ADF-4BF5-B5B3-FCD658989929}" presName="circleA" presStyleLbl="node1" presStyleIdx="4" presStyleCnt="5" custLinFactNeighborX="-66672"/>
      <dgm:spPr>
        <a:solidFill>
          <a:schemeClr val="bg1"/>
        </a:solidFill>
      </dgm:spPr>
    </dgm:pt>
    <dgm:pt modelId="{C0C6A258-5266-4EBA-8E4F-EAADA1ED4506}" type="pres">
      <dgm:prSet presAssocID="{DE3C47F4-1ADF-4BF5-B5B3-FCD658989929}" presName="spaceA" presStyleCnt="0"/>
      <dgm:spPr/>
    </dgm:pt>
  </dgm:ptLst>
  <dgm:cxnLst>
    <dgm:cxn modelId="{598A961E-0D25-4652-9EC8-8FABB2DE5DDE}" type="presOf" srcId="{DE3C47F4-1ADF-4BF5-B5B3-FCD658989929}" destId="{4A3FBEE1-308C-4AF9-953C-842096F0640F}" srcOrd="0" destOrd="0" presId="urn:microsoft.com/office/officeart/2005/8/layout/hProcess11"/>
    <dgm:cxn modelId="{7A77FC67-F390-4938-811D-DFDFBFDB9972}" srcId="{5EEEADD3-809A-4C17-B61B-41310DD89226}" destId="{08692311-2BA5-492B-A89A-C777E3AFBF46}" srcOrd="1" destOrd="0" parTransId="{CA1F6A1C-E7D8-4914-A1DA-E99BAC36652F}" sibTransId="{FE449CBB-E480-4152-A228-96EC95FAC302}"/>
    <dgm:cxn modelId="{C561A9C5-5661-4021-8FD2-FF06C141CF1F}" type="presOf" srcId="{5EEEADD3-809A-4C17-B61B-41310DD89226}" destId="{1A8BC41A-24EA-4BDE-8A95-DC0681F73221}" srcOrd="0" destOrd="0" presId="urn:microsoft.com/office/officeart/2005/8/layout/hProcess11"/>
    <dgm:cxn modelId="{A35F9F80-0CDB-4D9E-8B16-7AE908A7A2AF}" type="presOf" srcId="{08692311-2BA5-492B-A89A-C777E3AFBF46}" destId="{4B9E9AB7-F327-4EE6-B74E-B327CA6AA460}" srcOrd="0" destOrd="0" presId="urn:microsoft.com/office/officeart/2005/8/layout/hProcess11"/>
    <dgm:cxn modelId="{F1009EE5-2308-4226-8B3E-A04D6DA63923}" srcId="{5EEEADD3-809A-4C17-B61B-41310DD89226}" destId="{0D190D2B-810B-423E-A015-0C785B2000C6}" srcOrd="3" destOrd="0" parTransId="{8C1999A4-80EE-4CA2-87C0-F7AB250B3415}" sibTransId="{D9CFD2AD-6BB4-473C-BED0-8EF27CA0EF4E}"/>
    <dgm:cxn modelId="{30A731FD-F517-4777-AFF4-7F27C02AAD7B}" srcId="{5EEEADD3-809A-4C17-B61B-41310DD89226}" destId="{CF6D5B91-12E0-4DF3-BE62-770B5A33FC69}" srcOrd="2" destOrd="0" parTransId="{505D2090-015C-4AB0-BA59-3C996282DF51}" sibTransId="{74C09711-5A06-4FE1-8650-189062C66444}"/>
    <dgm:cxn modelId="{525B70E4-335A-4D4D-96B6-3CAA8A78C2C2}" type="presOf" srcId="{CF6D5B91-12E0-4DF3-BE62-770B5A33FC69}" destId="{571D2616-6824-4E5F-A269-3E831161F276}" srcOrd="0" destOrd="0" presId="urn:microsoft.com/office/officeart/2005/8/layout/hProcess11"/>
    <dgm:cxn modelId="{126B45DD-7F09-451D-89A6-B7674F6AB51C}" type="presOf" srcId="{704B5895-E71E-419A-8E5B-08D734193D76}" destId="{2543BB33-A461-4386-B9BB-8A1BE3A4BF4F}" srcOrd="0" destOrd="0" presId="urn:microsoft.com/office/officeart/2005/8/layout/hProcess11"/>
    <dgm:cxn modelId="{2CF6FF7B-3C34-4FE2-BC73-295FFD49627E}" type="presOf" srcId="{0D190D2B-810B-423E-A015-0C785B2000C6}" destId="{914400CA-CC5D-48BD-88E0-6E7EE63247FA}" srcOrd="0" destOrd="0" presId="urn:microsoft.com/office/officeart/2005/8/layout/hProcess11"/>
    <dgm:cxn modelId="{4A37E684-9FFB-43FA-A55B-4C06793DF61C}" srcId="{5EEEADD3-809A-4C17-B61B-41310DD89226}" destId="{704B5895-E71E-419A-8E5B-08D734193D76}" srcOrd="0" destOrd="0" parTransId="{6A19C0F8-0362-450C-958D-02C109814B12}" sibTransId="{D2926225-9EC3-4590-ABA1-CB61C50F07C4}"/>
    <dgm:cxn modelId="{58F0DD0A-A5F0-4FE7-891A-CAB33FD19858}" srcId="{5EEEADD3-809A-4C17-B61B-41310DD89226}" destId="{DE3C47F4-1ADF-4BF5-B5B3-FCD658989929}" srcOrd="4" destOrd="0" parTransId="{1861DDF6-0A92-47C8-8E51-ADDADAF91602}" sibTransId="{11E7AFE1-CD24-47D5-97A8-C57A10F43ED4}"/>
    <dgm:cxn modelId="{C187629C-2EE3-47C1-B2D8-C3DCB87129AD}" type="presParOf" srcId="{1A8BC41A-24EA-4BDE-8A95-DC0681F73221}" destId="{07642BEF-92F2-4716-A3DC-D687552B3E29}" srcOrd="0" destOrd="0" presId="urn:microsoft.com/office/officeart/2005/8/layout/hProcess11"/>
    <dgm:cxn modelId="{F586FB52-A884-4F5C-ADD5-F4BE49A5A2F7}" type="presParOf" srcId="{1A8BC41A-24EA-4BDE-8A95-DC0681F73221}" destId="{590D111A-F8ED-4FBC-9825-859754C08D96}" srcOrd="1" destOrd="0" presId="urn:microsoft.com/office/officeart/2005/8/layout/hProcess11"/>
    <dgm:cxn modelId="{A90295C2-EB33-4AFA-8B1D-CAC626FD8439}" type="presParOf" srcId="{590D111A-F8ED-4FBC-9825-859754C08D96}" destId="{E399BF84-1A2E-4DAC-B6D2-2A541526F571}" srcOrd="0" destOrd="0" presId="urn:microsoft.com/office/officeart/2005/8/layout/hProcess11"/>
    <dgm:cxn modelId="{7E13540E-0989-4B32-AEBC-1C867F24E97D}" type="presParOf" srcId="{E399BF84-1A2E-4DAC-B6D2-2A541526F571}" destId="{2543BB33-A461-4386-B9BB-8A1BE3A4BF4F}" srcOrd="0" destOrd="0" presId="urn:microsoft.com/office/officeart/2005/8/layout/hProcess11"/>
    <dgm:cxn modelId="{8B52A3B0-D45D-45F3-8DDC-780923748901}" type="presParOf" srcId="{E399BF84-1A2E-4DAC-B6D2-2A541526F571}" destId="{A0D61974-3598-4C0F-829A-3DCBF1E9CD23}" srcOrd="1" destOrd="0" presId="urn:microsoft.com/office/officeart/2005/8/layout/hProcess11"/>
    <dgm:cxn modelId="{19B7ABCA-6634-410E-BEB9-56A6213BF75F}" type="presParOf" srcId="{E399BF84-1A2E-4DAC-B6D2-2A541526F571}" destId="{3EC50259-9A0C-4153-B512-6E1CB7071DF8}" srcOrd="2" destOrd="0" presId="urn:microsoft.com/office/officeart/2005/8/layout/hProcess11"/>
    <dgm:cxn modelId="{25177004-D5A4-4851-8D84-7C9D5E783A28}" type="presParOf" srcId="{590D111A-F8ED-4FBC-9825-859754C08D96}" destId="{DEE0020E-C606-426C-9222-398DF46F3E7A}" srcOrd="1" destOrd="0" presId="urn:microsoft.com/office/officeart/2005/8/layout/hProcess11"/>
    <dgm:cxn modelId="{7C8123FC-3046-4EFD-8316-59C51E8EF259}" type="presParOf" srcId="{590D111A-F8ED-4FBC-9825-859754C08D96}" destId="{CE297583-A3FE-4C0E-9410-0E5A88A212FD}" srcOrd="2" destOrd="0" presId="urn:microsoft.com/office/officeart/2005/8/layout/hProcess11"/>
    <dgm:cxn modelId="{3C26BC2A-B3FF-43DF-B09D-C1D72B3309AD}" type="presParOf" srcId="{CE297583-A3FE-4C0E-9410-0E5A88A212FD}" destId="{4B9E9AB7-F327-4EE6-B74E-B327CA6AA460}" srcOrd="0" destOrd="0" presId="urn:microsoft.com/office/officeart/2005/8/layout/hProcess11"/>
    <dgm:cxn modelId="{3F9F3EFC-7770-495D-B88F-7CFFCD5433B4}" type="presParOf" srcId="{CE297583-A3FE-4C0E-9410-0E5A88A212FD}" destId="{4C4F80F9-8761-4622-AA85-A95D6B01FA82}" srcOrd="1" destOrd="0" presId="urn:microsoft.com/office/officeart/2005/8/layout/hProcess11"/>
    <dgm:cxn modelId="{79FB31FC-A0FE-4AA2-B10F-D0594F60C79E}" type="presParOf" srcId="{CE297583-A3FE-4C0E-9410-0E5A88A212FD}" destId="{DA512730-6484-44ED-BEF9-783383224276}" srcOrd="2" destOrd="0" presId="urn:microsoft.com/office/officeart/2005/8/layout/hProcess11"/>
    <dgm:cxn modelId="{3B1481E2-BDCB-45AE-ABCE-FE9F02131637}" type="presParOf" srcId="{590D111A-F8ED-4FBC-9825-859754C08D96}" destId="{6FE1E037-95AC-4119-9900-C4A7C4A6B36D}" srcOrd="3" destOrd="0" presId="urn:microsoft.com/office/officeart/2005/8/layout/hProcess11"/>
    <dgm:cxn modelId="{5995E271-F389-4778-8F7B-D5A34CE7B020}" type="presParOf" srcId="{590D111A-F8ED-4FBC-9825-859754C08D96}" destId="{A9326D06-765D-486B-A718-BA9B127A7E00}" srcOrd="4" destOrd="0" presId="urn:microsoft.com/office/officeart/2005/8/layout/hProcess11"/>
    <dgm:cxn modelId="{7054BF61-77AF-4186-9DE5-D4A5C326F70D}" type="presParOf" srcId="{A9326D06-765D-486B-A718-BA9B127A7E00}" destId="{571D2616-6824-4E5F-A269-3E831161F276}" srcOrd="0" destOrd="0" presId="urn:microsoft.com/office/officeart/2005/8/layout/hProcess11"/>
    <dgm:cxn modelId="{5F73D781-2BA2-4A71-BF76-7C3A0432EF8F}" type="presParOf" srcId="{A9326D06-765D-486B-A718-BA9B127A7E00}" destId="{C23A34EB-4BDA-4C7B-89F4-CCB5FBC66F4D}" srcOrd="1" destOrd="0" presId="urn:microsoft.com/office/officeart/2005/8/layout/hProcess11"/>
    <dgm:cxn modelId="{730694C6-B1A8-4AD8-AA11-4DC66CA03B82}" type="presParOf" srcId="{A9326D06-765D-486B-A718-BA9B127A7E00}" destId="{1A548C53-65F4-43CB-BFA5-932D819D3750}" srcOrd="2" destOrd="0" presId="urn:microsoft.com/office/officeart/2005/8/layout/hProcess11"/>
    <dgm:cxn modelId="{5A5D70E8-2272-43AB-B92F-76B000D537F3}" type="presParOf" srcId="{590D111A-F8ED-4FBC-9825-859754C08D96}" destId="{8DC6834B-FA23-4AA5-8B66-3387A7945006}" srcOrd="5" destOrd="0" presId="urn:microsoft.com/office/officeart/2005/8/layout/hProcess11"/>
    <dgm:cxn modelId="{19AB1917-3D7A-475B-880B-D6BE096F62F2}" type="presParOf" srcId="{590D111A-F8ED-4FBC-9825-859754C08D96}" destId="{9F66B3CC-7A9F-4581-A8A2-7DE1FE112E33}" srcOrd="6" destOrd="0" presId="urn:microsoft.com/office/officeart/2005/8/layout/hProcess11"/>
    <dgm:cxn modelId="{A3D55B83-C34B-474B-A091-6ED6B716361B}" type="presParOf" srcId="{9F66B3CC-7A9F-4581-A8A2-7DE1FE112E33}" destId="{914400CA-CC5D-48BD-88E0-6E7EE63247FA}" srcOrd="0" destOrd="0" presId="urn:microsoft.com/office/officeart/2005/8/layout/hProcess11"/>
    <dgm:cxn modelId="{7FE4984B-5E6B-4697-9971-B9158A863C6F}" type="presParOf" srcId="{9F66B3CC-7A9F-4581-A8A2-7DE1FE112E33}" destId="{D14EF264-0529-4550-B3CF-BE166886AC7B}" srcOrd="1" destOrd="0" presId="urn:microsoft.com/office/officeart/2005/8/layout/hProcess11"/>
    <dgm:cxn modelId="{324AF5D3-DD57-4E51-A1AC-3899A454263F}" type="presParOf" srcId="{9F66B3CC-7A9F-4581-A8A2-7DE1FE112E33}" destId="{6B8442A5-66E2-4D65-B9CC-66D8516E1E87}" srcOrd="2" destOrd="0" presId="urn:microsoft.com/office/officeart/2005/8/layout/hProcess11"/>
    <dgm:cxn modelId="{1C6384DA-7B6B-4D51-B297-7DCAC44FC562}" type="presParOf" srcId="{590D111A-F8ED-4FBC-9825-859754C08D96}" destId="{3D7DE789-C992-4838-A41C-F0B0A1C8382A}" srcOrd="7" destOrd="0" presId="urn:microsoft.com/office/officeart/2005/8/layout/hProcess11"/>
    <dgm:cxn modelId="{C882D93F-5629-460B-AED4-BAEEAECE2368}" type="presParOf" srcId="{590D111A-F8ED-4FBC-9825-859754C08D96}" destId="{8930C46F-6ED1-48EC-887D-09B76B3B42B9}" srcOrd="8" destOrd="0" presId="urn:microsoft.com/office/officeart/2005/8/layout/hProcess11"/>
    <dgm:cxn modelId="{5F9601E0-3752-4309-8E8D-1F520CB1B2E1}" type="presParOf" srcId="{8930C46F-6ED1-48EC-887D-09B76B3B42B9}" destId="{4A3FBEE1-308C-4AF9-953C-842096F0640F}" srcOrd="0" destOrd="0" presId="urn:microsoft.com/office/officeart/2005/8/layout/hProcess11"/>
    <dgm:cxn modelId="{4B62F68B-1AE8-49B5-9A7C-A9E547620A22}" type="presParOf" srcId="{8930C46F-6ED1-48EC-887D-09B76B3B42B9}" destId="{3C10CB4F-72D9-4B8B-924B-319FE9868525}" srcOrd="1" destOrd="0" presId="urn:microsoft.com/office/officeart/2005/8/layout/hProcess11"/>
    <dgm:cxn modelId="{350E167A-AD14-4557-AA27-11223D37B4F3}" type="presParOf" srcId="{8930C46F-6ED1-48EC-887D-09B76B3B42B9}" destId="{C0C6A258-5266-4EBA-8E4F-EAADA1ED4506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49F8B9-3009-42CE-8C8C-98784FD0EF35}">
      <dsp:nvSpPr>
        <dsp:cNvPr id="0" name=""/>
        <dsp:cNvSpPr/>
      </dsp:nvSpPr>
      <dsp:spPr>
        <a:xfrm>
          <a:off x="3953" y="319033"/>
          <a:ext cx="2377306" cy="693163"/>
        </a:xfrm>
        <a:prstGeom prst="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/>
            <a:t>Public document</a:t>
          </a:r>
        </a:p>
      </dsp:txBody>
      <dsp:txXfrm>
        <a:off x="3953" y="319033"/>
        <a:ext cx="2377306" cy="693163"/>
      </dsp:txXfrm>
    </dsp:sp>
    <dsp:sp modelId="{0BEE01AE-0909-4A6F-AA8D-D33650A93B74}">
      <dsp:nvSpPr>
        <dsp:cNvPr id="0" name=""/>
        <dsp:cNvSpPr/>
      </dsp:nvSpPr>
      <dsp:spPr>
        <a:xfrm>
          <a:off x="3953" y="1012196"/>
          <a:ext cx="2377306" cy="2702109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114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en-GB" sz="1800" kern="1200" dirty="0"/>
            <a:t>Formal document </a:t>
          </a:r>
        </a:p>
        <a:p>
          <a:pPr marL="171450" lvl="1" indent="-171450" algn="l" defTabSz="800100">
            <a:lnSpc>
              <a:spcPct val="114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en-GB" sz="1800" kern="1200" dirty="0"/>
            <a:t>Signed by top management </a:t>
          </a:r>
        </a:p>
        <a:p>
          <a:pPr marL="171450" lvl="1" indent="-171450" algn="l" defTabSz="800100">
            <a:lnSpc>
              <a:spcPct val="114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en-GB" sz="1800" kern="1200" dirty="0"/>
            <a:t>Published on the institution’s website </a:t>
          </a:r>
        </a:p>
        <a:p>
          <a:pPr marL="171450" lvl="1" indent="-171450" algn="l" defTabSz="800100">
            <a:lnSpc>
              <a:spcPct val="114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en-GB" sz="1800" kern="1200" dirty="0"/>
            <a:t>Disseminated through institution </a:t>
          </a:r>
        </a:p>
      </dsp:txBody>
      <dsp:txXfrm>
        <a:off x="3953" y="1012196"/>
        <a:ext cx="2377306" cy="2702109"/>
      </dsp:txXfrm>
    </dsp:sp>
    <dsp:sp modelId="{6929B3F0-4ACD-4179-86F3-720083102979}">
      <dsp:nvSpPr>
        <dsp:cNvPr id="0" name=""/>
        <dsp:cNvSpPr/>
      </dsp:nvSpPr>
      <dsp:spPr>
        <a:xfrm>
          <a:off x="2714082" y="319033"/>
          <a:ext cx="2377306" cy="693163"/>
        </a:xfrm>
        <a:prstGeom prst="rect">
          <a:avLst/>
        </a:prstGeom>
        <a:solidFill>
          <a:schemeClr val="accent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/>
            <a:t>Dedicated resources</a:t>
          </a:r>
        </a:p>
      </dsp:txBody>
      <dsp:txXfrm>
        <a:off x="2714082" y="319033"/>
        <a:ext cx="2377306" cy="693163"/>
      </dsp:txXfrm>
    </dsp:sp>
    <dsp:sp modelId="{0A4707DA-20B3-4F20-BB3B-AD61063477F7}">
      <dsp:nvSpPr>
        <dsp:cNvPr id="0" name=""/>
        <dsp:cNvSpPr/>
      </dsp:nvSpPr>
      <dsp:spPr>
        <a:xfrm>
          <a:off x="2714082" y="1012196"/>
          <a:ext cx="2377306" cy="2702109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114000"/>
            </a:lnSpc>
            <a:spcBef>
              <a:spcPct val="0"/>
            </a:spcBef>
            <a:spcAft>
              <a:spcPct val="15000"/>
            </a:spcAft>
            <a:buClrTx/>
            <a:buFont typeface="Arial" panose="020B0604020202020204" pitchFamily="34" charset="0"/>
            <a:buChar char="••"/>
          </a:pPr>
          <a:r>
            <a:rPr lang="en-GB" sz="1800" kern="1200" dirty="0">
              <a:solidFill>
                <a:schemeClr val="tx1">
                  <a:lumMod val="50000"/>
                </a:schemeClr>
              </a:solidFill>
            </a:rPr>
            <a:t>Funding for gender equality positions or teams</a:t>
          </a:r>
          <a:endParaRPr lang="en-GB" sz="1800" kern="1200" dirty="0"/>
        </a:p>
        <a:p>
          <a:pPr marL="171450" lvl="1" indent="-171450" algn="l" defTabSz="800100">
            <a:lnSpc>
              <a:spcPct val="114000"/>
            </a:lnSpc>
            <a:spcBef>
              <a:spcPct val="0"/>
            </a:spcBef>
            <a:spcAft>
              <a:spcPct val="15000"/>
            </a:spcAft>
            <a:buClrTx/>
            <a:buFont typeface="Arial" panose="020B0604020202020204" pitchFamily="34" charset="0"/>
            <a:buChar char="••"/>
          </a:pPr>
          <a:r>
            <a:rPr lang="en-GB" sz="1800" kern="1200" dirty="0">
              <a:solidFill>
                <a:schemeClr val="tx1">
                  <a:lumMod val="50000"/>
                </a:schemeClr>
              </a:solidFill>
            </a:rPr>
            <a:t>Reserved time for others to work on gender equality</a:t>
          </a:r>
        </a:p>
      </dsp:txBody>
      <dsp:txXfrm>
        <a:off x="2714082" y="1012196"/>
        <a:ext cx="2377306" cy="2702109"/>
      </dsp:txXfrm>
    </dsp:sp>
    <dsp:sp modelId="{2F086EBB-A7FF-4256-98C7-AC63FB136F71}">
      <dsp:nvSpPr>
        <dsp:cNvPr id="0" name=""/>
        <dsp:cNvSpPr/>
      </dsp:nvSpPr>
      <dsp:spPr>
        <a:xfrm>
          <a:off x="5424211" y="319033"/>
          <a:ext cx="2377306" cy="693163"/>
        </a:xfrm>
        <a:prstGeom prst="rect">
          <a:avLst/>
        </a:prstGeom>
        <a:solidFill>
          <a:schemeClr val="accent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/>
            <a:t>Data collection and monitoring</a:t>
          </a:r>
        </a:p>
      </dsp:txBody>
      <dsp:txXfrm>
        <a:off x="5424211" y="319033"/>
        <a:ext cx="2377306" cy="693163"/>
      </dsp:txXfrm>
    </dsp:sp>
    <dsp:sp modelId="{10989BFF-7EAA-4E93-92FB-2293C295F9CE}">
      <dsp:nvSpPr>
        <dsp:cNvPr id="0" name=""/>
        <dsp:cNvSpPr/>
      </dsp:nvSpPr>
      <dsp:spPr>
        <a:xfrm>
          <a:off x="5424211" y="1012196"/>
          <a:ext cx="2377306" cy="2702109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114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en-GB" sz="1800" kern="1200" dirty="0">
              <a:solidFill>
                <a:schemeClr val="tx1">
                  <a:lumMod val="50000"/>
                </a:schemeClr>
              </a:solidFill>
            </a:rPr>
            <a:t>Data on sex or gender of staff across roles and leadership</a:t>
          </a:r>
          <a:endParaRPr lang="en-GB" sz="1800" kern="1200" dirty="0"/>
        </a:p>
        <a:p>
          <a:pPr marL="171450" lvl="1" indent="-171450" algn="l" defTabSz="800100">
            <a:lnSpc>
              <a:spcPct val="114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en-GB" sz="1800" kern="1200" dirty="0">
              <a:solidFill>
                <a:schemeClr val="tx1">
                  <a:lumMod val="50000"/>
                </a:schemeClr>
              </a:solidFill>
            </a:rPr>
            <a:t>Annual reports and evaluation of progress and outcomes</a:t>
          </a:r>
        </a:p>
      </dsp:txBody>
      <dsp:txXfrm>
        <a:off x="5424211" y="1012196"/>
        <a:ext cx="2377306" cy="2702109"/>
      </dsp:txXfrm>
    </dsp:sp>
    <dsp:sp modelId="{78664B6F-EE6F-4842-9A6D-45AF164F8679}">
      <dsp:nvSpPr>
        <dsp:cNvPr id="0" name=""/>
        <dsp:cNvSpPr/>
      </dsp:nvSpPr>
      <dsp:spPr>
        <a:xfrm>
          <a:off x="8134340" y="319033"/>
          <a:ext cx="2377306" cy="693163"/>
        </a:xfrm>
        <a:prstGeom prst="rect">
          <a:avLst/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/>
            <a:t>Training and capacity building</a:t>
          </a:r>
        </a:p>
      </dsp:txBody>
      <dsp:txXfrm>
        <a:off x="8134340" y="319033"/>
        <a:ext cx="2377306" cy="693163"/>
      </dsp:txXfrm>
    </dsp:sp>
    <dsp:sp modelId="{4AD5459F-6F06-4944-84BB-4401731B17CF}">
      <dsp:nvSpPr>
        <dsp:cNvPr id="0" name=""/>
        <dsp:cNvSpPr/>
      </dsp:nvSpPr>
      <dsp:spPr>
        <a:xfrm>
          <a:off x="8134340" y="1012196"/>
          <a:ext cx="2377306" cy="2702109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114000"/>
            </a:lnSpc>
            <a:spcBef>
              <a:spcPct val="0"/>
            </a:spcBef>
            <a:spcAft>
              <a:spcPct val="15000"/>
            </a:spcAft>
            <a:buClrTx/>
            <a:buFont typeface="Arial" panose="020B0604020202020204" pitchFamily="34" charset="0"/>
            <a:buChar char="••"/>
          </a:pPr>
          <a:r>
            <a:rPr lang="en-GB" sz="1800" kern="1200" dirty="0">
              <a:solidFill>
                <a:schemeClr val="tx1">
                  <a:lumMod val="50000"/>
                </a:schemeClr>
              </a:solidFill>
            </a:rPr>
            <a:t>Whole organisation engagement</a:t>
          </a:r>
          <a:endParaRPr lang="en-GB" sz="1800" kern="1200" dirty="0"/>
        </a:p>
        <a:p>
          <a:pPr marL="171450" lvl="1" indent="-171450" algn="l" defTabSz="800100">
            <a:lnSpc>
              <a:spcPct val="114000"/>
            </a:lnSpc>
            <a:spcBef>
              <a:spcPct val="0"/>
            </a:spcBef>
            <a:spcAft>
              <a:spcPct val="15000"/>
            </a:spcAft>
            <a:buClrTx/>
            <a:buFont typeface="Arial" panose="020B0604020202020204" pitchFamily="34" charset="0"/>
            <a:buChar char="••"/>
          </a:pPr>
          <a:r>
            <a:rPr lang="en-GB" sz="1800" kern="1200" dirty="0">
              <a:solidFill>
                <a:schemeClr val="tx1">
                  <a:lumMod val="50000"/>
                </a:schemeClr>
              </a:solidFill>
            </a:rPr>
            <a:t>Tackle </a:t>
          </a:r>
          <a:r>
            <a:rPr lang="en-GB" sz="1800" kern="1200" dirty="0" smtClean="0">
              <a:solidFill>
                <a:schemeClr val="tx1">
                  <a:lumMod val="50000"/>
                </a:schemeClr>
              </a:solidFill>
            </a:rPr>
            <a:t>gender biases </a:t>
          </a:r>
          <a:r>
            <a:rPr lang="en-GB" sz="1800" kern="1200" dirty="0">
              <a:solidFill>
                <a:schemeClr val="tx1">
                  <a:lumMod val="50000"/>
                </a:schemeClr>
              </a:solidFill>
            </a:rPr>
            <a:t>of people and decisions</a:t>
          </a:r>
        </a:p>
        <a:p>
          <a:pPr marL="171450" lvl="1" indent="-171450" algn="l" defTabSz="800100">
            <a:lnSpc>
              <a:spcPct val="114000"/>
            </a:lnSpc>
            <a:spcBef>
              <a:spcPct val="0"/>
            </a:spcBef>
            <a:spcAft>
              <a:spcPct val="15000"/>
            </a:spcAft>
            <a:buClrTx/>
            <a:buFont typeface="Arial" panose="020B0604020202020204" pitchFamily="34" charset="0"/>
            <a:buChar char="••"/>
          </a:pPr>
          <a:r>
            <a:rPr lang="en-GB" sz="1800" kern="1200" dirty="0">
              <a:solidFill>
                <a:schemeClr val="tx1">
                  <a:lumMod val="50000"/>
                </a:schemeClr>
              </a:solidFill>
            </a:rPr>
            <a:t>Joint action on specific topics</a:t>
          </a:r>
        </a:p>
      </dsp:txBody>
      <dsp:txXfrm>
        <a:off x="8134340" y="1012196"/>
        <a:ext cx="2377306" cy="27021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C83619-DA10-455A-899B-422FC52113A1}">
      <dsp:nvSpPr>
        <dsp:cNvPr id="0" name=""/>
        <dsp:cNvSpPr/>
      </dsp:nvSpPr>
      <dsp:spPr>
        <a:xfrm>
          <a:off x="0" y="0"/>
          <a:ext cx="2048216" cy="4103410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/>
            <a:t>Work-life balance and organisational culture</a:t>
          </a:r>
        </a:p>
      </dsp:txBody>
      <dsp:txXfrm>
        <a:off x="0" y="1641364"/>
        <a:ext cx="2048216" cy="1641364"/>
      </dsp:txXfrm>
    </dsp:sp>
    <dsp:sp modelId="{35C4072A-5D5C-4E18-A105-2F264298B67C}">
      <dsp:nvSpPr>
        <dsp:cNvPr id="0" name=""/>
        <dsp:cNvSpPr/>
      </dsp:nvSpPr>
      <dsp:spPr>
        <a:xfrm>
          <a:off x="340890" y="246204"/>
          <a:ext cx="1366435" cy="1366435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27E800-FDBC-4186-A67F-0F7A5C6F3F71}">
      <dsp:nvSpPr>
        <dsp:cNvPr id="0" name=""/>
        <dsp:cNvSpPr/>
      </dsp:nvSpPr>
      <dsp:spPr>
        <a:xfrm>
          <a:off x="2109663" y="0"/>
          <a:ext cx="2048216" cy="4103410"/>
        </a:xfrm>
        <a:prstGeom prst="roundRect">
          <a:avLst>
            <a:gd name="adj" fmla="val 10000"/>
          </a:avLst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/>
            <a:t>Gender balance in leadership and decision-making </a:t>
          </a:r>
        </a:p>
      </dsp:txBody>
      <dsp:txXfrm>
        <a:off x="2109663" y="1641364"/>
        <a:ext cx="2048216" cy="1641364"/>
      </dsp:txXfrm>
    </dsp:sp>
    <dsp:sp modelId="{2A009E0E-B555-40AE-BE1C-98E7B472F102}">
      <dsp:nvSpPr>
        <dsp:cNvPr id="0" name=""/>
        <dsp:cNvSpPr/>
      </dsp:nvSpPr>
      <dsp:spPr>
        <a:xfrm>
          <a:off x="2450553" y="246204"/>
          <a:ext cx="1366435" cy="1366435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0CAEB2-0D87-403A-B57A-65158B9F4E4B}">
      <dsp:nvSpPr>
        <dsp:cNvPr id="0" name=""/>
        <dsp:cNvSpPr/>
      </dsp:nvSpPr>
      <dsp:spPr>
        <a:xfrm>
          <a:off x="4219326" y="0"/>
          <a:ext cx="2048216" cy="4103410"/>
        </a:xfrm>
        <a:prstGeom prst="roundRect">
          <a:avLst>
            <a:gd name="adj" fmla="val 10000"/>
          </a:avLst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/>
            <a:t>Gender equality in recruitment and career progression </a:t>
          </a:r>
        </a:p>
      </dsp:txBody>
      <dsp:txXfrm>
        <a:off x="4219326" y="1641364"/>
        <a:ext cx="2048216" cy="1641364"/>
      </dsp:txXfrm>
    </dsp:sp>
    <dsp:sp modelId="{0BD22D13-69C7-4171-878B-C9908EF24776}">
      <dsp:nvSpPr>
        <dsp:cNvPr id="0" name=""/>
        <dsp:cNvSpPr/>
      </dsp:nvSpPr>
      <dsp:spPr>
        <a:xfrm>
          <a:off x="4560216" y="246204"/>
          <a:ext cx="1366435" cy="1366435"/>
        </a:xfrm>
        <a:prstGeom prst="ellipse">
          <a:avLst/>
        </a:prstGeom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FEFA74-51E7-4E6C-8646-F6EDEE5E7C67}">
      <dsp:nvSpPr>
        <dsp:cNvPr id="0" name=""/>
        <dsp:cNvSpPr/>
      </dsp:nvSpPr>
      <dsp:spPr>
        <a:xfrm>
          <a:off x="6328989" y="0"/>
          <a:ext cx="2048216" cy="4103410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Integrating the gender dimension </a:t>
          </a:r>
          <a:r>
            <a:rPr lang="en-GB" sz="1900" kern="1200" dirty="0"/>
            <a:t>into research and </a:t>
          </a:r>
          <a:r>
            <a:rPr lang="en-GB" sz="1900" kern="1200" dirty="0" smtClean="0"/>
            <a:t>teaching content</a:t>
          </a:r>
          <a:endParaRPr lang="en-GB" sz="1900" kern="1200" dirty="0"/>
        </a:p>
      </dsp:txBody>
      <dsp:txXfrm>
        <a:off x="6328989" y="1641364"/>
        <a:ext cx="2048216" cy="1641364"/>
      </dsp:txXfrm>
    </dsp:sp>
    <dsp:sp modelId="{B16F4960-EBFF-47D5-BA49-DA9589A6CADC}">
      <dsp:nvSpPr>
        <dsp:cNvPr id="0" name=""/>
        <dsp:cNvSpPr/>
      </dsp:nvSpPr>
      <dsp:spPr>
        <a:xfrm>
          <a:off x="6669879" y="246204"/>
          <a:ext cx="1366435" cy="1366435"/>
        </a:xfrm>
        <a:prstGeom prst="ellipse">
          <a:avLst/>
        </a:prstGeom>
        <a:blipFill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52AF78-1E7A-4FEA-A407-E41314715C56}">
      <dsp:nvSpPr>
        <dsp:cNvPr id="0" name=""/>
        <dsp:cNvSpPr/>
      </dsp:nvSpPr>
      <dsp:spPr>
        <a:xfrm>
          <a:off x="8438652" y="0"/>
          <a:ext cx="2048216" cy="41034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Measures against gender-based </a:t>
          </a:r>
          <a:r>
            <a:rPr lang="en-GB" sz="1900" kern="1200" dirty="0"/>
            <a:t>violence, including sexual harassment</a:t>
          </a:r>
        </a:p>
      </dsp:txBody>
      <dsp:txXfrm>
        <a:off x="8438652" y="1641364"/>
        <a:ext cx="2048216" cy="1641364"/>
      </dsp:txXfrm>
    </dsp:sp>
    <dsp:sp modelId="{CE8B6937-4C3F-4FFE-97C3-445D8C7B9A2C}">
      <dsp:nvSpPr>
        <dsp:cNvPr id="0" name=""/>
        <dsp:cNvSpPr/>
      </dsp:nvSpPr>
      <dsp:spPr>
        <a:xfrm>
          <a:off x="8779542" y="246204"/>
          <a:ext cx="1366435" cy="1366435"/>
        </a:xfrm>
        <a:prstGeom prst="ellipse">
          <a:avLst/>
        </a:prstGeom>
        <a:blipFill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40F44F-67AE-4925-B1E7-24DB9A9AFD54}">
      <dsp:nvSpPr>
        <dsp:cNvPr id="0" name=""/>
        <dsp:cNvSpPr/>
      </dsp:nvSpPr>
      <dsp:spPr>
        <a:xfrm>
          <a:off x="419474" y="3269312"/>
          <a:ext cx="9647919" cy="642341"/>
        </a:xfrm>
        <a:prstGeom prst="leftRightArrow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642BEF-92F2-4716-A3DC-D687552B3E29}">
      <dsp:nvSpPr>
        <dsp:cNvPr id="0" name=""/>
        <dsp:cNvSpPr/>
      </dsp:nvSpPr>
      <dsp:spPr>
        <a:xfrm>
          <a:off x="0" y="1473957"/>
          <a:ext cx="10481583" cy="1965277"/>
        </a:xfrm>
        <a:prstGeom prst="notchedRightArrow">
          <a:avLst/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43BB33-A461-4386-B9BB-8A1BE3A4BF4F}">
      <dsp:nvSpPr>
        <dsp:cNvPr id="0" name=""/>
        <dsp:cNvSpPr/>
      </dsp:nvSpPr>
      <dsp:spPr>
        <a:xfrm>
          <a:off x="1706" y="0"/>
          <a:ext cx="1848346" cy="1965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Self-declaration by Horizon </a:t>
          </a:r>
          <a:r>
            <a:rPr lang="en-GB" sz="1600" b="1" kern="1200" dirty="0"/>
            <a:t>Europe applicants </a:t>
          </a:r>
          <a:r>
            <a:rPr lang="en-GB" sz="1600" b="1" kern="1200" dirty="0" smtClean="0"/>
            <a:t>through GEP eligibility criterion questionnaire*</a:t>
          </a:r>
          <a:endParaRPr lang="en-GB" sz="1600" b="1" kern="1200" dirty="0"/>
        </a:p>
      </dsp:txBody>
      <dsp:txXfrm>
        <a:off x="1706" y="0"/>
        <a:ext cx="1848346" cy="1965277"/>
      </dsp:txXfrm>
    </dsp:sp>
    <dsp:sp modelId="{A0D61974-3598-4C0F-829A-3DCBF1E9CD23}">
      <dsp:nvSpPr>
        <dsp:cNvPr id="0" name=""/>
        <dsp:cNvSpPr/>
      </dsp:nvSpPr>
      <dsp:spPr>
        <a:xfrm>
          <a:off x="680219" y="2210936"/>
          <a:ext cx="491319" cy="491319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9E9AB7-F327-4EE6-B74E-B327CA6AA460}">
      <dsp:nvSpPr>
        <dsp:cNvPr id="0" name=""/>
        <dsp:cNvSpPr/>
      </dsp:nvSpPr>
      <dsp:spPr>
        <a:xfrm>
          <a:off x="2065184" y="2947915"/>
          <a:ext cx="1909748" cy="1965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/>
            <a:t>The GEP must be in place </a:t>
          </a:r>
          <a:r>
            <a:rPr lang="en-GB" sz="1600" b="1" kern="1200" dirty="0" smtClean="0"/>
            <a:t>for the </a:t>
          </a:r>
          <a:r>
            <a:rPr lang="en-GB" sz="1600" b="1" kern="1200" dirty="0"/>
            <a:t>signature of the Grant Agreement (for calls with deadlines from 2022 onwards)</a:t>
          </a:r>
        </a:p>
      </dsp:txBody>
      <dsp:txXfrm>
        <a:off x="2065184" y="2947915"/>
        <a:ext cx="1909748" cy="1965277"/>
      </dsp:txXfrm>
    </dsp:sp>
    <dsp:sp modelId="{4C4F80F9-8761-4622-AA85-A95D6B01FA82}">
      <dsp:nvSpPr>
        <dsp:cNvPr id="0" name=""/>
        <dsp:cNvSpPr/>
      </dsp:nvSpPr>
      <dsp:spPr>
        <a:xfrm>
          <a:off x="2755399" y="2210936"/>
          <a:ext cx="491319" cy="491319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1D2616-6824-4E5F-A269-3E831161F276}">
      <dsp:nvSpPr>
        <dsp:cNvPr id="0" name=""/>
        <dsp:cNvSpPr/>
      </dsp:nvSpPr>
      <dsp:spPr>
        <a:xfrm>
          <a:off x="4044960" y="0"/>
          <a:ext cx="1384346" cy="1965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Equivalent strategic documents may meet the GEP eligibility criterion</a:t>
          </a:r>
          <a:endParaRPr lang="en-GB" sz="1600" b="1" kern="1200" dirty="0"/>
        </a:p>
      </dsp:txBody>
      <dsp:txXfrm>
        <a:off x="4044960" y="0"/>
        <a:ext cx="1384346" cy="1965277"/>
      </dsp:txXfrm>
    </dsp:sp>
    <dsp:sp modelId="{C23A34EB-4BDA-4C7B-89F4-CCB5FBC66F4D}">
      <dsp:nvSpPr>
        <dsp:cNvPr id="0" name=""/>
        <dsp:cNvSpPr/>
      </dsp:nvSpPr>
      <dsp:spPr>
        <a:xfrm>
          <a:off x="4522749" y="2210936"/>
          <a:ext cx="491319" cy="491319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4400CA-CC5D-48BD-88E0-6E7EE63247FA}">
      <dsp:nvSpPr>
        <dsp:cNvPr id="0" name=""/>
        <dsp:cNvSpPr/>
      </dsp:nvSpPr>
      <dsp:spPr>
        <a:xfrm>
          <a:off x="5256250" y="2947915"/>
          <a:ext cx="2465620" cy="1965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Grant Agreement  (Art.14) commits beneficiaries to taking measures to promote gender equality in implementation of action and, where applicable, in line with their GEP</a:t>
          </a:r>
          <a:endParaRPr lang="en-GB" sz="1600" b="1" kern="1200" dirty="0"/>
        </a:p>
      </dsp:txBody>
      <dsp:txXfrm>
        <a:off x="5256250" y="2947915"/>
        <a:ext cx="2465620" cy="1965277"/>
      </dsp:txXfrm>
    </dsp:sp>
    <dsp:sp modelId="{D14EF264-0529-4550-B3CF-BE166886AC7B}">
      <dsp:nvSpPr>
        <dsp:cNvPr id="0" name=""/>
        <dsp:cNvSpPr/>
      </dsp:nvSpPr>
      <dsp:spPr>
        <a:xfrm>
          <a:off x="6243401" y="2210936"/>
          <a:ext cx="491319" cy="491319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3FBEE1-308C-4AF9-953C-842096F0640F}">
      <dsp:nvSpPr>
        <dsp:cNvPr id="0" name=""/>
        <dsp:cNvSpPr/>
      </dsp:nvSpPr>
      <dsp:spPr>
        <a:xfrm>
          <a:off x="7571085" y="0"/>
          <a:ext cx="1672480" cy="1965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Random eligibility </a:t>
          </a:r>
          <a:r>
            <a:rPr lang="en-GB" sz="1600" b="1" kern="1200" dirty="0"/>
            <a:t>compliance checks on beneficiaries during Horizon Europe</a:t>
          </a:r>
        </a:p>
      </dsp:txBody>
      <dsp:txXfrm>
        <a:off x="7571085" y="0"/>
        <a:ext cx="1672480" cy="1965277"/>
      </dsp:txXfrm>
    </dsp:sp>
    <dsp:sp modelId="{3C10CB4F-72D9-4B8B-924B-319FE9868525}">
      <dsp:nvSpPr>
        <dsp:cNvPr id="0" name=""/>
        <dsp:cNvSpPr/>
      </dsp:nvSpPr>
      <dsp:spPr>
        <a:xfrm>
          <a:off x="8022246" y="2210936"/>
          <a:ext cx="491319" cy="491319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44287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26474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41112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None/>
            </a:pPr>
            <a:endParaRPr lang="en-GB" b="1" dirty="0" smtClean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30405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647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02094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90480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18835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815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/>
              <a:buNone/>
              <a:tabLst/>
              <a:defRPr/>
            </a:pPr>
            <a:endParaRPr lang="en-GB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6121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7011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9E3C2-4532-4ABB-A8CF-7DC841EE7EB6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3936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FFC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fr-BE" sz="1200" i="0" baseline="0" dirty="0" smtClean="0">
              <a:latin typeface="+mn-lt"/>
              <a:ea typeface="MS PGothic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24688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25929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17102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/>
              <a:buNone/>
              <a:tabLst/>
              <a:defRPr/>
            </a:pPr>
            <a:endParaRPr lang="en-GB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83406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6374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" y="0"/>
            <a:ext cx="12192000" cy="6858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893" y="-101625"/>
            <a:ext cx="1763200" cy="17632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5673072" y="6361871"/>
            <a:ext cx="846055" cy="496129"/>
            <a:chOff x="5673072" y="4897884"/>
            <a:chExt cx="846055" cy="496129"/>
          </a:xfrm>
        </p:grpSpPr>
        <p:sp>
          <p:nvSpPr>
            <p:cNvPr id="18" name="Rectangle 17"/>
            <p:cNvSpPr/>
            <p:nvPr userDrawn="1"/>
          </p:nvSpPr>
          <p:spPr>
            <a:xfrm>
              <a:off x="5724681" y="4926090"/>
              <a:ext cx="723886" cy="467923"/>
            </a:xfrm>
            <a:prstGeom prst="rect">
              <a:avLst/>
            </a:prstGeom>
            <a:solidFill>
              <a:srgbClr val="009EE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/>
            </a:p>
          </p:txBody>
        </p:sp>
        <p:sp>
          <p:nvSpPr>
            <p:cNvPr id="14" name="TextBox 13"/>
            <p:cNvSpPr txBox="1"/>
            <p:nvPr userDrawn="1"/>
          </p:nvSpPr>
          <p:spPr>
            <a:xfrm>
              <a:off x="5673072" y="4897884"/>
              <a:ext cx="846055" cy="378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930" b="0" i="1" dirty="0" err="1">
                  <a:solidFill>
                    <a:schemeClr val="bg1"/>
                  </a:solidFill>
                  <a:latin typeface="EC Square Sans Pro Light" panose="020B0506000000020004" pitchFamily="34" charset="0"/>
                </a:rPr>
                <a:t>Research</a:t>
              </a:r>
              <a:r>
                <a:rPr lang="fr-BE" sz="930" b="0" i="1" dirty="0">
                  <a:solidFill>
                    <a:schemeClr val="bg1"/>
                  </a:solidFill>
                  <a:latin typeface="EC Square Sans Pro Light" panose="020B0506000000020004" pitchFamily="34" charset="0"/>
                </a:rPr>
                <a:t> and Innovation </a:t>
              </a:r>
              <a:endParaRPr lang="en-GB" sz="930" b="0" i="1" dirty="0" err="1">
                <a:solidFill>
                  <a:schemeClr val="bg1"/>
                </a:solidFill>
                <a:latin typeface="EC Square Sans Pro Light" panose="020B0506000000020004" pitchFamily="34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4250" y="4224797"/>
            <a:ext cx="1001297" cy="1328882"/>
          </a:xfrm>
          <a:prstGeom prst="rect">
            <a:avLst/>
          </a:prstGeom>
        </p:spPr>
      </p:pic>
      <p:sp>
        <p:nvSpPr>
          <p:cNvPr id="1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184423" y="5111579"/>
            <a:ext cx="3186584" cy="2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 cap="none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r-BE" dirty="0"/>
              <a:t>Name of the </a:t>
            </a:r>
            <a:r>
              <a:rPr lang="fr-BE" dirty="0" err="1"/>
              <a:t>Event</a:t>
            </a:r>
            <a:endParaRPr lang="en-GB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184423" y="4887597"/>
            <a:ext cx="3186584" cy="2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 cap="all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r-BE" dirty="0"/>
              <a:t>Speaker Name</a:t>
            </a:r>
            <a:endParaRPr lang="en-GB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184423" y="5333115"/>
            <a:ext cx="3186584" cy="2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 cap="none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r-BE" dirty="0"/>
              <a:t>Date of the </a:t>
            </a:r>
            <a:r>
              <a:rPr lang="fr-BE" dirty="0" err="1"/>
              <a:t>Event</a:t>
            </a:r>
            <a:endParaRPr lang="en-GB" dirty="0"/>
          </a:p>
        </p:txBody>
      </p:sp>
      <p:sp>
        <p:nvSpPr>
          <p:cNvPr id="19" name="Title 1"/>
          <p:cNvSpPr txBox="1">
            <a:spLocks/>
          </p:cNvSpPr>
          <p:nvPr userDrawn="1"/>
        </p:nvSpPr>
        <p:spPr>
          <a:xfrm>
            <a:off x="8201800" y="3023302"/>
            <a:ext cx="3255743" cy="7793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00" b="0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2"/>
                </a:solidFill>
              </a:rPr>
              <a:t>THE EU</a:t>
            </a:r>
            <a:br>
              <a:rPr lang="en-US" b="1" dirty="0">
                <a:solidFill>
                  <a:schemeClr val="tx2"/>
                </a:solidFill>
              </a:rPr>
            </a:br>
            <a:r>
              <a:rPr lang="en-US" b="1" dirty="0">
                <a:solidFill>
                  <a:schemeClr val="tx2"/>
                </a:solidFill>
              </a:rPr>
              <a:t>RESEARCH &amp; INNOVATION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spc="80" baseline="0" dirty="0">
                <a:solidFill>
                  <a:schemeClr val="tx2"/>
                </a:solidFill>
              </a:rPr>
              <a:t>PROGRAMME</a:t>
            </a:r>
            <a:endParaRPr lang="en-GB" sz="1900" spc="80" baseline="0" dirty="0">
              <a:solidFill>
                <a:schemeClr val="tx2"/>
              </a:solidFill>
            </a:endParaRPr>
          </a:p>
        </p:txBody>
      </p:sp>
      <p:sp>
        <p:nvSpPr>
          <p:cNvPr id="21" name="Title 1"/>
          <p:cNvSpPr txBox="1">
            <a:spLocks/>
          </p:cNvSpPr>
          <p:nvPr userDrawn="1"/>
        </p:nvSpPr>
        <p:spPr>
          <a:xfrm>
            <a:off x="8288595" y="3888150"/>
            <a:ext cx="3082412" cy="2547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00" b="0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b="0" spc="70" baseline="0" dirty="0"/>
              <a:t>2021 – 2027</a:t>
            </a:r>
            <a:endParaRPr lang="en-GB" b="0" spc="70" baseline="0" dirty="0"/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8232291" y="4224797"/>
            <a:ext cx="32400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>
            <a:off x="8201800" y="2886814"/>
            <a:ext cx="32400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468000"/>
            <a:ext cx="10515600" cy="473104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852" y="6044693"/>
            <a:ext cx="1716200" cy="45171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3340410" y="4264474"/>
            <a:ext cx="18390" cy="1270874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838200" y="1634669"/>
            <a:ext cx="2304000" cy="230400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softEdge rad="0"/>
          </a:effectLst>
        </p:spPr>
      </p:sp>
      <p:sp>
        <p:nvSpPr>
          <p:cNvPr id="14" name="Picture Placeholder 19"/>
          <p:cNvSpPr>
            <a:spLocks noGrp="1"/>
          </p:cNvSpPr>
          <p:nvPr>
            <p:ph type="pic" sz="quarter" idx="17"/>
          </p:nvPr>
        </p:nvSpPr>
        <p:spPr>
          <a:xfrm>
            <a:off x="3575400" y="1634669"/>
            <a:ext cx="2304000" cy="230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</p:sp>
      <p:sp>
        <p:nvSpPr>
          <p:cNvPr id="15" name="Picture Placeholder 20"/>
          <p:cNvSpPr>
            <a:spLocks noGrp="1"/>
          </p:cNvSpPr>
          <p:nvPr>
            <p:ph type="pic" sz="quarter" idx="13"/>
          </p:nvPr>
        </p:nvSpPr>
        <p:spPr>
          <a:xfrm>
            <a:off x="6312600" y="1634669"/>
            <a:ext cx="2304000" cy="230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</p:sp>
      <p:sp>
        <p:nvSpPr>
          <p:cNvPr id="16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9049800" y="1634669"/>
            <a:ext cx="2304000" cy="230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</p:sp>
      <p:sp>
        <p:nvSpPr>
          <p:cNvPr id="24" name="Content Placeholder 25"/>
          <p:cNvSpPr>
            <a:spLocks noGrp="1"/>
          </p:cNvSpPr>
          <p:nvPr>
            <p:ph sz="quarter" idx="20"/>
          </p:nvPr>
        </p:nvSpPr>
        <p:spPr>
          <a:xfrm>
            <a:off x="9049800" y="4260554"/>
            <a:ext cx="2304000" cy="1249363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 dirty="0"/>
          </a:p>
        </p:txBody>
      </p:sp>
      <p:sp>
        <p:nvSpPr>
          <p:cNvPr id="35" name="Content Placeholder 25"/>
          <p:cNvSpPr>
            <a:spLocks noGrp="1"/>
          </p:cNvSpPr>
          <p:nvPr>
            <p:ph sz="quarter" idx="21"/>
          </p:nvPr>
        </p:nvSpPr>
        <p:spPr>
          <a:xfrm>
            <a:off x="6312600" y="4270487"/>
            <a:ext cx="2304000" cy="1249363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 dirty="0"/>
          </a:p>
        </p:txBody>
      </p:sp>
      <p:sp>
        <p:nvSpPr>
          <p:cNvPr id="36" name="Content Placeholder 25"/>
          <p:cNvSpPr>
            <a:spLocks noGrp="1"/>
          </p:cNvSpPr>
          <p:nvPr>
            <p:ph sz="quarter" idx="22"/>
          </p:nvPr>
        </p:nvSpPr>
        <p:spPr>
          <a:xfrm>
            <a:off x="3575400" y="4260553"/>
            <a:ext cx="2304000" cy="1249363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 dirty="0"/>
          </a:p>
        </p:txBody>
      </p:sp>
      <p:sp>
        <p:nvSpPr>
          <p:cNvPr id="37" name="Content Placeholder 25"/>
          <p:cNvSpPr>
            <a:spLocks noGrp="1"/>
          </p:cNvSpPr>
          <p:nvPr>
            <p:ph sz="quarter" idx="23"/>
          </p:nvPr>
        </p:nvSpPr>
        <p:spPr>
          <a:xfrm>
            <a:off x="819624" y="4260552"/>
            <a:ext cx="2304000" cy="1249363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 dirty="0"/>
          </a:p>
        </p:txBody>
      </p:sp>
      <p:cxnSp>
        <p:nvCxnSpPr>
          <p:cNvPr id="38" name="Straight Connector 37"/>
          <p:cNvCxnSpPr/>
          <p:nvPr userDrawn="1"/>
        </p:nvCxnSpPr>
        <p:spPr>
          <a:xfrm>
            <a:off x="6096000" y="4264474"/>
            <a:ext cx="18390" cy="1270874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8851590" y="4254539"/>
            <a:ext cx="18390" cy="1270874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1113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Enter your testimonial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4" t="6053" r="30725" b="6244"/>
          <a:stretch/>
        </p:blipFill>
        <p:spPr>
          <a:xfrm>
            <a:off x="429491" y="4461163"/>
            <a:ext cx="1233054" cy="216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4698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Enter your testimonial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16" y="4542732"/>
            <a:ext cx="972867" cy="216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0573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Enter your testimonial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40" y="4593727"/>
            <a:ext cx="2050083" cy="192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4540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Enter your testimonial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00" y="4639713"/>
            <a:ext cx="969978" cy="185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9077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Enter your testimonial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70" y="4278124"/>
            <a:ext cx="1540612" cy="221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5221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636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3" name="Oval 22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849706" y="1523939"/>
            <a:ext cx="8581250" cy="2841196"/>
          </a:xfrm>
        </p:spPr>
        <p:txBody>
          <a:bodyPr wrap="square" anchor="ctr" anchorCtr="0">
            <a:noAutofit/>
          </a:bodyPr>
          <a:lstStyle>
            <a:lvl1pPr algn="l">
              <a:defRPr sz="2800" b="0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Insert your quote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50819" y="4645214"/>
            <a:ext cx="8622192" cy="294935"/>
          </a:xfrm>
        </p:spPr>
        <p:txBody>
          <a:bodyPr wrap="none" tIns="0" bIns="0">
            <a:noAutofit/>
          </a:bodyPr>
          <a:lstStyle>
            <a:lvl1pPr marL="0" indent="0" algn="l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850808" y="4945651"/>
            <a:ext cx="8621874" cy="283576"/>
          </a:xfrm>
        </p:spPr>
        <p:txBody>
          <a:bodyPr wrap="none" tIns="0" bIns="0">
            <a:noAutofit/>
          </a:bodyPr>
          <a:lstStyle>
            <a:lvl1pPr marL="0" indent="0" algn="l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</p:spTree>
    <p:extLst>
      <p:ext uri="{BB962C8B-B14F-4D97-AF65-F5344CB8AC3E}">
        <p14:creationId xmlns:p14="http://schemas.microsoft.com/office/powerpoint/2010/main" val="39661132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 userDrawn="1"/>
        </p:nvCxnSpPr>
        <p:spPr>
          <a:xfrm>
            <a:off x="1905580" y="5205607"/>
            <a:ext cx="98602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1885951" y="876300"/>
            <a:ext cx="98602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74" y="1304763"/>
            <a:ext cx="1276929" cy="1011400"/>
          </a:xfrm>
          <a:prstGeom prst="rect">
            <a:avLst/>
          </a:prstGeom>
        </p:spPr>
      </p:pic>
      <p:pic>
        <p:nvPicPr>
          <p:cNvPr id="17" name="Picture 6" descr="LOGO CE-EN-quadri.eps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3872" y="548680"/>
            <a:ext cx="2304256" cy="16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2455643" y="5916080"/>
            <a:ext cx="8730171" cy="474727"/>
          </a:xfrm>
          <a:prstGeom prst="rect">
            <a:avLst/>
          </a:prstGeom>
        </p:spPr>
        <p:txBody>
          <a:bodyPr wrap="square" lIns="0" tIns="72000" rIns="0" bIns="72000" numCol="1" anchor="t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800" i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chemeClr val="accent2">
                    <a:lumMod val="5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>
                    <a:lumMod val="5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>
              <a:buNone/>
            </a:pPr>
            <a:r>
              <a:rPr lang="en-US" sz="700" b="1" kern="0" dirty="0">
                <a:solidFill>
                  <a:schemeClr val="tx1"/>
                </a:solidFill>
              </a:rPr>
              <a:t>© European Union 2021</a:t>
            </a:r>
          </a:p>
          <a:p>
            <a:pPr marL="0" indent="0" algn="just">
              <a:buNone/>
            </a:pPr>
            <a:r>
              <a:rPr lang="en-US" sz="600" b="0" kern="0" dirty="0">
                <a:solidFill>
                  <a:schemeClr val="tx1"/>
                </a:solidFill>
              </a:rPr>
              <a:t>Unless otherwise noted the reuse of this presentation is </a:t>
            </a:r>
            <a:r>
              <a:rPr lang="en-US" sz="600" b="0" kern="0" dirty="0" err="1">
                <a:solidFill>
                  <a:schemeClr val="tx1"/>
                </a:solidFill>
              </a:rPr>
              <a:t>authorised</a:t>
            </a:r>
            <a:r>
              <a:rPr lang="en-US" sz="600" b="0" kern="0" dirty="0">
                <a:solidFill>
                  <a:schemeClr val="tx1"/>
                </a:solidFill>
              </a:rPr>
              <a:t> under the </a:t>
            </a:r>
            <a:r>
              <a:rPr lang="en-US" sz="600" b="0" u="sng" kern="0" dirty="0">
                <a:solidFill>
                  <a:schemeClr val="tx1"/>
                </a:solidFill>
              </a:rPr>
              <a:t>CC BY 4.0</a:t>
            </a:r>
            <a:r>
              <a:rPr lang="en-US" sz="600" b="1" kern="0" dirty="0">
                <a:solidFill>
                  <a:schemeClr val="tx1"/>
                </a:solidFill>
              </a:rPr>
              <a:t>  </a:t>
            </a:r>
            <a:r>
              <a:rPr lang="en-US" sz="600" b="0" kern="0" dirty="0">
                <a:solidFill>
                  <a:schemeClr val="tx1"/>
                </a:solidFill>
              </a:rPr>
              <a:t>license. For any use or reproduction of elements that are not owned by the EU, permission may need to be sought directly from the respective right holders.</a:t>
            </a:r>
          </a:p>
          <a:p>
            <a:pPr marL="0" indent="0" algn="just">
              <a:buNone/>
            </a:pPr>
            <a:r>
              <a:rPr lang="en-GB" sz="600" kern="0" dirty="0">
                <a:solidFill>
                  <a:schemeClr val="tx1"/>
                </a:solidFill>
              </a:rPr>
              <a:t>Image credits: © </a:t>
            </a:r>
            <a:r>
              <a:rPr lang="en-GB" sz="600" kern="0" dirty="0" err="1">
                <a:solidFill>
                  <a:schemeClr val="tx1"/>
                </a:solidFill>
              </a:rPr>
              <a:t>ivector</a:t>
            </a:r>
            <a:r>
              <a:rPr lang="en-GB" sz="600" kern="0" dirty="0">
                <a:solidFill>
                  <a:schemeClr val="tx1"/>
                </a:solidFill>
              </a:rPr>
              <a:t> #235536634, #249868181, #251163013, #266009682, #273480523, #362422833, #241215668, #244690530, #245719946, #251163053, #252508849, 2020. Source: Stock.Adobe.com. </a:t>
            </a:r>
            <a:r>
              <a:rPr lang="en-US" sz="600" kern="0" dirty="0">
                <a:solidFill>
                  <a:schemeClr val="tx1"/>
                </a:solidFill>
              </a:rPr>
              <a:t>Icons © </a:t>
            </a:r>
            <a:r>
              <a:rPr lang="en-US" sz="600" kern="0" dirty="0" err="1">
                <a:solidFill>
                  <a:schemeClr val="tx1"/>
                </a:solidFill>
              </a:rPr>
              <a:t>Flaticon</a:t>
            </a:r>
            <a:r>
              <a:rPr lang="en-US" sz="600" kern="0" dirty="0">
                <a:solidFill>
                  <a:schemeClr val="tx1"/>
                </a:solidFill>
              </a:rPr>
              <a:t> – all rights reserved.</a:t>
            </a:r>
            <a:endParaRPr lang="en-GB" sz="600" kern="0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875" y="5994432"/>
            <a:ext cx="939572" cy="31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46353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2195" y="-2059897"/>
            <a:ext cx="14210556" cy="464771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1FBAD2"/>
              </a:buClr>
              <a:defRPr>
                <a:solidFill>
                  <a:srgbClr val="1B3B51"/>
                </a:solidFill>
                <a:latin typeface="EC Square Sans Pro" panose="020B0506040000020004" pitchFamily="34" charset="0"/>
              </a:defRPr>
            </a:lvl1pPr>
            <a:lvl2pPr>
              <a:lnSpc>
                <a:spcPct val="100000"/>
              </a:lnSpc>
              <a:spcAft>
                <a:spcPts val="1800"/>
              </a:spcAft>
              <a:buClr>
                <a:srgbClr val="1FBAD2"/>
              </a:buClr>
              <a:defRPr>
                <a:solidFill>
                  <a:srgbClr val="1B3B51"/>
                </a:solidFill>
                <a:latin typeface="EC Square Sans Pro" panose="020B0506040000020004" pitchFamily="34" charset="0"/>
              </a:defRPr>
            </a:lvl2pPr>
            <a:lvl3pPr>
              <a:lnSpc>
                <a:spcPct val="100000"/>
              </a:lnSpc>
              <a:spcAft>
                <a:spcPts val="1800"/>
              </a:spcAft>
              <a:buClr>
                <a:srgbClr val="1FBAD2"/>
              </a:buClr>
              <a:defRPr>
                <a:solidFill>
                  <a:srgbClr val="1B3B51"/>
                </a:solidFill>
                <a:latin typeface="EC Square Sans Pro" panose="020B0506040000020004" pitchFamily="34" charset="0"/>
              </a:defRPr>
            </a:lvl3pPr>
            <a:lvl4pPr>
              <a:lnSpc>
                <a:spcPct val="100000"/>
              </a:lnSpc>
              <a:spcAft>
                <a:spcPts val="1800"/>
              </a:spcAft>
              <a:buClr>
                <a:srgbClr val="1FBAD2"/>
              </a:buClr>
              <a:defRPr>
                <a:solidFill>
                  <a:srgbClr val="1B3B51"/>
                </a:solidFill>
                <a:latin typeface="EC Square Sans Pro" panose="020B0506040000020004" pitchFamily="34" charset="0"/>
              </a:defRPr>
            </a:lvl4pPr>
            <a:lvl5pPr>
              <a:lnSpc>
                <a:spcPct val="100000"/>
              </a:lnSpc>
              <a:spcAft>
                <a:spcPts val="1800"/>
              </a:spcAft>
              <a:buClr>
                <a:srgbClr val="1FBAD2"/>
              </a:buClr>
              <a:defRPr>
                <a:solidFill>
                  <a:srgbClr val="1B3B51"/>
                </a:solidFill>
                <a:latin typeface="EC Square Sans Pro" panose="020B05060400000200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838199" y="263962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200" b="1">
                <a:solidFill>
                  <a:srgbClr val="1B3B51"/>
                </a:solidFill>
                <a:latin typeface="EC Square Sans Pro" panose="020B05060400000200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5258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1077013" y="1122363"/>
            <a:ext cx="10156296" cy="34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5282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468000"/>
            <a:ext cx="10515600" cy="600164"/>
          </a:xfrm>
          <a:prstGeom prst="rect">
            <a:avLst/>
          </a:prstGeom>
        </p:spPr>
        <p:txBody>
          <a:bodyPr vert="horz" wrap="square" lIns="91440" tIns="45720" rIns="91440" bIns="0" rtlCol="0" anchor="t" anchorCtr="0">
            <a:noAutofit/>
          </a:bodyPr>
          <a:lstStyle>
            <a:lvl1pPr>
              <a:lnSpc>
                <a:spcPct val="100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852" y="6044693"/>
            <a:ext cx="1716200" cy="45171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01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582565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45270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254487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1593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20468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19157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01534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13349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203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1523"/>
            <a:ext cx="12189629" cy="68549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1077013" y="1122363"/>
            <a:ext cx="10156296" cy="34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66076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50614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12088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13709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3234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753363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0"/>
            <a:ext cx="6142383" cy="6858000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715805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27663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838200" y="435726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049617" y="1"/>
            <a:ext cx="6142383" cy="6858000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705278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84322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65343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965939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77013" y="1122363"/>
            <a:ext cx="10156296" cy="34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15695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80678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~1\lenain\LOCALS~1\Temp\7zECB.tmp\LOGO-CE for RTD EN Positive Cya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2528" y="404666"/>
            <a:ext cx="2173117" cy="167523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 userDrawn="1"/>
        </p:nvSpPr>
        <p:spPr>
          <a:xfrm>
            <a:off x="5638552" y="6274381"/>
            <a:ext cx="986284" cy="430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BE" sz="900" i="1" dirty="0" err="1">
                <a:solidFill>
                  <a:srgbClr val="FFFFFF"/>
                </a:solidFill>
                <a:latin typeface="EC Square Sans Pro Light" panose="020B0506000000020004" pitchFamily="34" charset="0"/>
              </a:rPr>
              <a:t>Research</a:t>
            </a:r>
            <a:r>
              <a:rPr lang="fr-BE" sz="900" i="1" dirty="0">
                <a:solidFill>
                  <a:srgbClr val="FFFFFF"/>
                </a:solidFill>
                <a:latin typeface="EC Square Sans Pro Light" panose="020B0506000000020004" pitchFamily="34" charset="0"/>
              </a:rPr>
              <a:t> and Innovation </a:t>
            </a:r>
            <a:endParaRPr lang="en-GB" sz="900" i="1" dirty="0" err="1">
              <a:solidFill>
                <a:srgbClr val="FFFFFF"/>
              </a:solidFill>
              <a:latin typeface="EC Square Sans Pro Light" panose="020B05060000000200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" y="0"/>
            <a:ext cx="121872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947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" y="0"/>
            <a:ext cx="12185401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02779" y="1584317"/>
            <a:ext cx="11045707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500">
                <a:solidFill>
                  <a:srgbClr val="5439A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02776" y="2377158"/>
            <a:ext cx="11045709" cy="3842667"/>
          </a:xfrm>
          <a:prstGeom prst="rect">
            <a:avLst/>
          </a:prstGeom>
        </p:spPr>
        <p:txBody>
          <a:bodyPr/>
          <a:lstStyle>
            <a:lvl1pPr>
              <a:buClr>
                <a:srgbClr val="CC2F2F"/>
              </a:buCl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536575" indent="-274638">
              <a:buFont typeface="Segoe UI" panose="020B0502040204020203" pitchFamily="34" charset="0"/>
              <a:buChar char="-"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536575" indent="-274638"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536575" indent="-274638"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536575" indent="-274638"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477514" y="637086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E51B46D-6379-471F-B62F-8DF864A0151A}" type="slidenum">
              <a:rPr lang="en-GB" sz="1200" smtClean="0"/>
              <a:pPr/>
              <a:t>‹#›</a:t>
            </a:fld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240810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463003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60090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104389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7238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84694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57528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30649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77013" y="1122363"/>
            <a:ext cx="10156296" cy="34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728001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517501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70228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322264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989346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02167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39227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880709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772151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29107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2208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77013" y="1122363"/>
            <a:ext cx="8190973" cy="2779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10303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088379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1664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77013" y="1122363"/>
            <a:ext cx="6997604" cy="2374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9346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866930" y="1368000"/>
            <a:ext cx="10486869" cy="410341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468000"/>
            <a:ext cx="10515600" cy="473104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852" y="6044693"/>
            <a:ext cx="1716200" cy="45171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8225498" y="1800000"/>
            <a:ext cx="3096000" cy="1656000"/>
          </a:xfrm>
          <a:solidFill>
            <a:schemeClr val="bg2"/>
          </a:solidFill>
          <a:ln>
            <a:noFill/>
          </a:ln>
        </p:spPr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468000"/>
            <a:ext cx="10515600" cy="473104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852" y="6044693"/>
            <a:ext cx="1716200" cy="45171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937527" y="3746161"/>
            <a:ext cx="3142086" cy="1664689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endParaRPr lang="en-GB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321135" y="3732507"/>
            <a:ext cx="0" cy="1692000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7948575" y="3732507"/>
            <a:ext cx="0" cy="1692000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4548000" y="1800000"/>
            <a:ext cx="3096000" cy="1656000"/>
          </a:xfrm>
          <a:solidFill>
            <a:schemeClr val="bg2"/>
          </a:solidFill>
          <a:ln>
            <a:noFill/>
          </a:ln>
        </p:spPr>
      </p:sp>
      <p:sp>
        <p:nvSpPr>
          <p:cNvPr id="22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937527" y="1800000"/>
            <a:ext cx="3096000" cy="1656000"/>
          </a:xfrm>
          <a:solidFill>
            <a:schemeClr val="bg2"/>
          </a:solidFill>
          <a:ln>
            <a:noFill/>
          </a:ln>
        </p:spPr>
      </p:sp>
      <p:sp>
        <p:nvSpPr>
          <p:cNvPr id="25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501914" y="3746161"/>
            <a:ext cx="3142086" cy="1664689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endParaRPr lang="en-GB" dirty="0"/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202455" y="3746161"/>
            <a:ext cx="3142086" cy="1664689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5219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slideLayout" Target="../slideLayouts/slideLayout41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24" Type="http://schemas.openxmlformats.org/officeDocument/2006/relationships/image" Target="../media/image23.png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slideLayout" Target="../slideLayouts/slideLayout4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45.xml"/><Relationship Id="rId21" Type="http://schemas.openxmlformats.org/officeDocument/2006/relationships/image" Target="../media/image23.png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79" r:id="rId2"/>
    <p:sldLayoutId id="2147483678" r:id="rId3"/>
    <p:sldLayoutId id="2147483680" r:id="rId4"/>
    <p:sldLayoutId id="2147483681" r:id="rId5"/>
    <p:sldLayoutId id="2147483682" r:id="rId6"/>
    <p:sldLayoutId id="2147483683" r:id="rId7"/>
    <p:sldLayoutId id="2147483650" r:id="rId8"/>
    <p:sldLayoutId id="2147483689" r:id="rId9"/>
    <p:sldLayoutId id="2147483690" r:id="rId10"/>
    <p:sldLayoutId id="2147483672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49" r:id="rId17"/>
    <p:sldLayoutId id="2147483691" r:id="rId18"/>
    <p:sldLayoutId id="2147483693" r:id="rId19"/>
    <p:sldLayoutId id="2147483695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755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  <p:sldLayoutId id="2147483716" r:id="rId20"/>
    <p:sldLayoutId id="2147483717" r:id="rId21"/>
    <p:sldLayoutId id="2147483718" r:id="rId2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013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  <p:sldLayoutId id="2147483737" r:id="rId18"/>
    <p:sldLayoutId id="2147483738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Relationship Id="rId4" Type="http://schemas.openxmlformats.org/officeDocument/2006/relationships/hyperlink" Target="https://www.consilium.europa.eu/en/press/press-releases/2020/12/01/new-european-research-area-council-adopts-conclusions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eur-lex.europa.eu/legal-content/EN/TXT/PDF/?uri=CELEX:32021D0764&amp;from=EN" TargetMode="External"/><Relationship Id="rId5" Type="http://schemas.openxmlformats.org/officeDocument/2006/relationships/hyperlink" Target="https://eur-lex.europa.eu/legal-content/EN/TXT/PDF/?uri=CELEX:32021R0695&amp;from=EN" TargetMode="External"/><Relationship Id="rId4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info/funding-tenders/opportunities/docs/2021-2027/common/guidance/rules-lev-lear-fca_en.pdf" TargetMode="Externa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59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58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meUy6VtQzXM" TargetMode="Externa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6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eige.europa.eu/gender-mainstreaming/toolkits/gear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hyperlink" Target="https://ec.europa.eu/info/sites/info/files/research_and_innovation/research_by_area/documents/ec_rtd_gender-bias-in-ai-factsheet.pdf" TargetMode="External"/><Relationship Id="rId7" Type="http://schemas.openxmlformats.org/officeDocument/2006/relationships/hyperlink" Target="https://www.nature.com/articles/d41586-020-03459-y" TargetMode="External"/><Relationship Id="rId2" Type="http://schemas.openxmlformats.org/officeDocument/2006/relationships/hyperlink" Target="https://ec.europa.eu/info/news/impact-sex-and-gender-current-covid-19-pandemic-2020-may-28_en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kjonnsforskning.no/en/2020/11/seeking-more-european-research-integrates-gender-dimensions" TargetMode="External"/><Relationship Id="rId5" Type="http://schemas.openxmlformats.org/officeDocument/2006/relationships/hyperlink" Target="https://op.europa.eu/en/publication-detail/-/publication/667d9e3e-2e03-11eb-b27b-01aa75ed71a1/language-en" TargetMode="External"/><Relationship Id="rId4" Type="http://schemas.openxmlformats.org/officeDocument/2006/relationships/hyperlink" Target="https://op.europa.eu/en/publication-detail/-/publication/33b4c99f-2e66-11eb-b27b-01aa75ed71a1/language-en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.xml"/><Relationship Id="rId5" Type="http://schemas.openxmlformats.org/officeDocument/2006/relationships/image" Target="../media/image68.emf"/><Relationship Id="rId4" Type="http://schemas.openxmlformats.org/officeDocument/2006/relationships/hyperlink" Target="https://op.europa.eu/en/web/eu-law-and-publications/publication-detail/-/publication/c0b30b4b-6ce2-11eb-aeb5-01aa75ed71a1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notesSlide" Target="../notesSlides/notesSlide15.xml"/><Relationship Id="rId7" Type="http://schemas.openxmlformats.org/officeDocument/2006/relationships/hyperlink" Target="https://ec.europa.eu/info/files/gender-equality-plans-frequently-asked-questions_en" TargetMode="Externa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hyperlink" Target="https://ec.europa.eu/info/research-and-innovation/strategy/gender-equality-research-and-innovation_en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72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.xml"/><Relationship Id="rId6" Type="http://schemas.openxmlformats.org/officeDocument/2006/relationships/hyperlink" Target="https://ec.europa.eu/research/participants/docs/h2020-funding-guide/other/event210421.htm" TargetMode="External"/><Relationship Id="rId5" Type="http://schemas.openxmlformats.org/officeDocument/2006/relationships/hyperlink" Target="https://ec.europa.eu/research/participants/docs/h2020-funding-guide/other/event210324.htm" TargetMode="External"/><Relationship Id="rId4" Type="http://schemas.openxmlformats.org/officeDocument/2006/relationships/hyperlink" Target="https://op.europa.eu/en/web/eu-law-and-publications/publication-detail/-/publication/c0b30b4b-6ce2-11eb-aeb5-01aa75ed71a1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.xml"/><Relationship Id="rId5" Type="http://schemas.openxmlformats.org/officeDocument/2006/relationships/image" Target="../media/image73.png"/><Relationship Id="rId4" Type="http://schemas.openxmlformats.org/officeDocument/2006/relationships/hyperlink" Target="https://ec.europa.eu/info/funding-tenders/opportunities/portal/screen/how-to-participate/reference-documents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RTD-HORIZON-EU-GENDER-EQUALITY-PLAN@ec.europa.eu" TargetMode="External"/><Relationship Id="rId2" Type="http://schemas.openxmlformats.org/officeDocument/2006/relationships/hyperlink" Target="http://ec.europa.eu/horizon-europe" TargetMode="External"/><Relationship Id="rId1" Type="http://schemas.openxmlformats.org/officeDocument/2006/relationships/slideLayout" Target="../slideLayouts/slideLayout17.xml"/><Relationship Id="rId4" Type="http://schemas.openxmlformats.org/officeDocument/2006/relationships/hyperlink" Target="mailto:RTD-GENDERINRESEARCH@ec.europa.eu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ec.europa.eu/commission/presscorner/detail/en/IP_20_2184" TargetMode="External"/><Relationship Id="rId3" Type="http://schemas.openxmlformats.org/officeDocument/2006/relationships/notesSlide" Target="../notesSlides/notesSlide2.xml"/><Relationship Id="rId7" Type="http://schemas.openxmlformats.org/officeDocument/2006/relationships/hyperlink" Target="https://ec.europa.eu/commission/presscorner/detail/en/speech_20_2126" TargetMode="External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1.xml"/><Relationship Id="rId6" Type="http://schemas.openxmlformats.org/officeDocument/2006/relationships/hyperlink" Target="https://ec.europa.eu/commission/presscorner/detail/en/ip_20_1813" TargetMode="External"/><Relationship Id="rId5" Type="http://schemas.openxmlformats.org/officeDocument/2006/relationships/hyperlink" Target="https://ec.europa.eu/info/policies/justice-and-fundamental-rights/combatting-discrimination/racism-and-xenophobia/eu-anti-racism-action-plan-2020-2025_en" TargetMode="External"/><Relationship Id="rId4" Type="http://schemas.openxmlformats.org/officeDocument/2006/relationships/hyperlink" Target="https://eur-lex.europa.eu/legal-content/EN/TXT/?uri=CELEX%3A52020DC0152" TargetMode="External"/><Relationship Id="rId9" Type="http://schemas.openxmlformats.org/officeDocument/2006/relationships/hyperlink" Target="https://ec.europa.eu/social/BlobServlet?docId=23706&amp;langId=en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hyperlink" Target="http://ec.europa.eu/research/swafs/pdf/pub_gender_equality/structural-changes-final-report_en.pdf#view=fit&amp;pagemode=none" TargetMode="External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3.jpg"/><Relationship Id="rId11" Type="http://schemas.openxmlformats.org/officeDocument/2006/relationships/hyperlink" Target="https://cordis.europa.eu/search?q=contenttype%3D%27project%27%20AND%20(programme%2Fcode%3D%27H2020-EU.5.%27%20OR%20programme%2Fcode%3D%27FP7-SIS%27)%20AND%20(%27gender%27)&amp;p=1&amp;num=10&amp;srt=Relevance:decreasing" TargetMode="External"/><Relationship Id="rId5" Type="http://schemas.openxmlformats.org/officeDocument/2006/relationships/image" Target="../media/image32.jpe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38.jp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17" Type="http://schemas.openxmlformats.org/officeDocument/2006/relationships/hyperlink" Target="https://eige.europa.eu/gender-mainstreaming/toolkits/gear" TargetMode="External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1.jpeg"/><Relationship Id="rId11" Type="http://schemas.openxmlformats.org/officeDocument/2006/relationships/image" Target="../media/image46.png"/><Relationship Id="rId5" Type="http://schemas.openxmlformats.org/officeDocument/2006/relationships/image" Target="../media/image40.jpeg"/><Relationship Id="rId15" Type="http://schemas.openxmlformats.org/officeDocument/2006/relationships/image" Target="../media/image5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jpeg"/><Relationship Id="rId14" Type="http://schemas.openxmlformats.org/officeDocument/2006/relationships/image" Target="../media/image4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5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8184423" y="6134886"/>
            <a:ext cx="3186584" cy="216000"/>
          </a:xfrm>
        </p:spPr>
        <p:txBody>
          <a:bodyPr/>
          <a:lstStyle/>
          <a:p>
            <a:r>
              <a:rPr lang="en-GB" sz="1400" dirty="0" smtClean="0"/>
              <a:t>28 </a:t>
            </a:r>
            <a:r>
              <a:rPr lang="en-GB" sz="1400" dirty="0" smtClean="0"/>
              <a:t>May 2021</a:t>
            </a:r>
            <a:endParaRPr lang="en-GB" sz="1400" dirty="0"/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184423" y="5562925"/>
            <a:ext cx="3616280" cy="571961"/>
          </a:xfrm>
        </p:spPr>
        <p:txBody>
          <a:bodyPr/>
          <a:lstStyle/>
          <a:p>
            <a:r>
              <a:rPr lang="en-US" sz="1400" b="1" dirty="0"/>
              <a:t>WEBINAR ΟΝ CROSS-CUTTING ISSUES IN HORIZON </a:t>
            </a:r>
            <a:r>
              <a:rPr lang="en-US" sz="1400" b="1" dirty="0" smtClean="0"/>
              <a:t>EUROPE - CYPRUS</a:t>
            </a:r>
            <a:endParaRPr lang="en-GB" sz="1400" b="1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184423" y="4513818"/>
            <a:ext cx="3186584" cy="34954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sz="1400" dirty="0" smtClean="0"/>
              <a:t>Anne Pépin</a:t>
            </a:r>
          </a:p>
        </p:txBody>
      </p:sp>
      <p:sp>
        <p:nvSpPr>
          <p:cNvPr id="11" name="Text Placeholder 1"/>
          <p:cNvSpPr txBox="1">
            <a:spLocks/>
          </p:cNvSpPr>
          <p:nvPr/>
        </p:nvSpPr>
        <p:spPr>
          <a:xfrm>
            <a:off x="8184423" y="4774964"/>
            <a:ext cx="3186584" cy="3006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1200" b="0" i="0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en-GB" sz="1400" dirty="0" smtClean="0"/>
              <a:t>Senior Policy Officer, Gender Sector</a:t>
            </a:r>
            <a:endParaRPr lang="en-GB" sz="1400" dirty="0"/>
          </a:p>
          <a:p>
            <a:pPr>
              <a:spcAft>
                <a:spcPts val="0"/>
              </a:spcAft>
            </a:pPr>
            <a:r>
              <a:rPr lang="en-GB" sz="1400" dirty="0"/>
              <a:t>D4 – Democracy &amp; European Values</a:t>
            </a:r>
          </a:p>
          <a:p>
            <a:pPr>
              <a:spcAft>
                <a:spcPts val="0"/>
              </a:spcAft>
            </a:pPr>
            <a:r>
              <a:rPr lang="en-GB" sz="1400" dirty="0"/>
              <a:t>DG Research &amp; Innovation</a:t>
            </a:r>
          </a:p>
          <a:p>
            <a:pPr>
              <a:spcAft>
                <a:spcPts val="0"/>
              </a:spcAft>
            </a:pP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46790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755" y="264319"/>
            <a:ext cx="10905698" cy="782357"/>
          </a:xfrm>
        </p:spPr>
        <p:txBody>
          <a:bodyPr/>
          <a:lstStyle/>
          <a:p>
            <a:r>
              <a:rPr lang="en-US" altLang="en-US" kern="0" dirty="0" smtClean="0"/>
              <a:t>Council Conclusions on the new ERA</a:t>
            </a:r>
            <a:endParaRPr lang="en-US" sz="1100" i="1" kern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743061" y="1451819"/>
            <a:ext cx="1077837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4"/>
              </a:rPr>
              <a:t>Council Conclusions on the New European</a:t>
            </a:r>
            <a:r>
              <a:rPr kumimoji="0" lang="en-GB" sz="2000" b="0" i="0" u="none" strike="noStrike" kern="1200" cap="none" spc="0" normalizeH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4"/>
              </a:rPr>
              <a:t> Research Area </a:t>
            </a:r>
            <a:r>
              <a:rPr kumimoji="0" lang="en-GB" sz="2000" b="0" i="0" u="none" strike="noStrike" kern="1200" cap="none" spc="0" normalizeH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(adopted on 1 December 2020)</a:t>
            </a:r>
            <a:endParaRPr lang="en-US" sz="2000" i="1" dirty="0" smtClean="0">
              <a:solidFill>
                <a:srgbClr val="4D4D4D"/>
              </a:solidFill>
            </a:endParaRPr>
          </a:p>
          <a:p>
            <a:pPr lvl="1">
              <a:spcAft>
                <a:spcPts val="1800"/>
              </a:spcAft>
            </a:pPr>
            <a:r>
              <a:rPr lang="en-US" sz="2000" i="1" dirty="0" smtClean="0">
                <a:solidFill>
                  <a:srgbClr val="4D4D4D"/>
                </a:solidFill>
              </a:rPr>
              <a:t>CALLS </a:t>
            </a:r>
            <a:r>
              <a:rPr lang="en-US" sz="2000" i="1" dirty="0">
                <a:solidFill>
                  <a:srgbClr val="4D4D4D"/>
                </a:solidFill>
              </a:rPr>
              <a:t>on the Commission and Member States to agree on priority actions as part of an ERA policy agenda in 2021, including on actions in the following domains: </a:t>
            </a:r>
            <a:endParaRPr kumimoji="0" lang="en-US" sz="2000" b="0" i="1" u="none" strike="noStrike" kern="1200" cap="none" spc="0" normalizeH="0" baseline="0" noProof="0" dirty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</a:endParaRPr>
          </a:p>
          <a:p>
            <a:pPr lvl="1">
              <a:spcAft>
                <a:spcPts val="1200"/>
              </a:spcAft>
            </a:pPr>
            <a:r>
              <a:rPr lang="en-US" sz="2000" i="1" dirty="0">
                <a:solidFill>
                  <a:srgbClr val="4D4D4D"/>
                </a:solidFill>
              </a:rPr>
              <a:t>ii. </a:t>
            </a:r>
            <a:r>
              <a:rPr lang="en-US" sz="2000" b="1" i="1" dirty="0">
                <a:solidFill>
                  <a:srgbClr val="4D4D4D"/>
                </a:solidFill>
              </a:rPr>
              <a:t>Gender </a:t>
            </a:r>
            <a:r>
              <a:rPr lang="en-US" sz="2000" b="1" i="1" dirty="0" smtClean="0">
                <a:solidFill>
                  <a:srgbClr val="4D4D4D"/>
                </a:solidFill>
              </a:rPr>
              <a:t>Equality</a:t>
            </a:r>
            <a:r>
              <a:rPr lang="en-US" sz="2000" i="1" dirty="0" smtClean="0">
                <a:solidFill>
                  <a:srgbClr val="4D4D4D"/>
                </a:solidFill>
              </a:rPr>
              <a:t>:</a:t>
            </a:r>
          </a:p>
          <a:p>
            <a:pPr lvl="1">
              <a:spcAft>
                <a:spcPts val="1200"/>
              </a:spcAft>
            </a:pPr>
            <a:r>
              <a:rPr lang="en-US" sz="2000" i="1" dirty="0" smtClean="0">
                <a:solidFill>
                  <a:srgbClr val="4D4D4D"/>
                </a:solidFill>
              </a:rPr>
              <a:t>RECALLS </a:t>
            </a:r>
            <a:r>
              <a:rPr lang="en-US" sz="2000" i="1" dirty="0">
                <a:solidFill>
                  <a:srgbClr val="4D4D4D"/>
                </a:solidFill>
              </a:rPr>
              <a:t>with great concern that there continues to be a major gender imbalance preventing Europe from using the full potential of its R&amp;I system aiming for </a:t>
            </a:r>
            <a:r>
              <a:rPr lang="en-US" sz="2000" i="1" dirty="0" smtClean="0">
                <a:solidFill>
                  <a:srgbClr val="4D4D4D"/>
                </a:solidFill>
              </a:rPr>
              <a:t>excellence,</a:t>
            </a:r>
          </a:p>
          <a:p>
            <a:pPr lvl="1">
              <a:spcAft>
                <a:spcPts val="1200"/>
              </a:spcAft>
            </a:pPr>
            <a:r>
              <a:rPr lang="en-US" sz="2000" i="1" dirty="0" smtClean="0">
                <a:solidFill>
                  <a:srgbClr val="4D4D4D"/>
                </a:solidFill>
              </a:rPr>
              <a:t>and </a:t>
            </a:r>
            <a:r>
              <a:rPr lang="en-US" sz="2000" i="1" dirty="0">
                <a:solidFill>
                  <a:srgbClr val="4D4D4D"/>
                </a:solidFill>
              </a:rPr>
              <a:t>CALLS on the Commission and Member States for a </a:t>
            </a:r>
            <a:r>
              <a:rPr lang="en-US" sz="2000" b="1" i="1" dirty="0">
                <a:solidFill>
                  <a:srgbClr val="4D4D4D"/>
                </a:solidFill>
              </a:rPr>
              <a:t>renewed focus on gender equality and mainstreaming</a:t>
            </a:r>
            <a:r>
              <a:rPr lang="en-US" sz="2000" i="1" dirty="0">
                <a:solidFill>
                  <a:srgbClr val="4D4D4D"/>
                </a:solidFill>
              </a:rPr>
              <a:t>, </a:t>
            </a:r>
            <a:r>
              <a:rPr lang="en-US" sz="2000" b="1" i="1" dirty="0">
                <a:solidFill>
                  <a:srgbClr val="4D4D4D"/>
                </a:solidFill>
              </a:rPr>
              <a:t>including through the instrument of gender equality plans </a:t>
            </a:r>
            <a:r>
              <a:rPr lang="en-US" sz="2000" i="1" dirty="0">
                <a:solidFill>
                  <a:srgbClr val="4D4D4D"/>
                </a:solidFill>
              </a:rPr>
              <a:t>and </a:t>
            </a:r>
            <a:r>
              <a:rPr lang="en-US" sz="2000" b="1" i="1" dirty="0">
                <a:solidFill>
                  <a:srgbClr val="4D4D4D"/>
                </a:solidFill>
              </a:rPr>
              <a:t>the integration of the gender dimension into R&amp;I </a:t>
            </a:r>
            <a:r>
              <a:rPr lang="en-US" sz="2000" b="1" i="1" dirty="0" smtClean="0">
                <a:solidFill>
                  <a:srgbClr val="4D4D4D"/>
                </a:solidFill>
              </a:rPr>
              <a:t>content</a:t>
            </a:r>
            <a:r>
              <a:rPr lang="en-US" sz="2000" i="1" dirty="0" smtClean="0">
                <a:solidFill>
                  <a:srgbClr val="4D4D4D"/>
                </a:solidFill>
              </a:rPr>
              <a:t>.</a:t>
            </a:r>
          </a:p>
          <a:p>
            <a:pPr lvl="1">
              <a:spcAft>
                <a:spcPts val="1200"/>
              </a:spcAft>
            </a:pPr>
            <a:r>
              <a:rPr lang="en-US" sz="2000" i="1" dirty="0" smtClean="0">
                <a:solidFill>
                  <a:srgbClr val="4D4D4D"/>
                </a:solidFill>
              </a:rPr>
              <a:t>INVITES </a:t>
            </a:r>
            <a:r>
              <a:rPr lang="en-US" sz="2000" i="1" dirty="0">
                <a:solidFill>
                  <a:srgbClr val="4D4D4D"/>
                </a:solidFill>
              </a:rPr>
              <a:t>Member States and </a:t>
            </a:r>
            <a:r>
              <a:rPr lang="en-US" sz="2000" i="1" dirty="0"/>
              <a:t>research funding </a:t>
            </a:r>
            <a:r>
              <a:rPr lang="en-US" sz="2000" i="1" dirty="0" err="1"/>
              <a:t>organisations</a:t>
            </a:r>
            <a:r>
              <a:rPr lang="en-US" sz="2000" i="1" dirty="0"/>
              <a:t> </a:t>
            </a:r>
            <a:r>
              <a:rPr lang="en-US" sz="2000" i="1" dirty="0">
                <a:solidFill>
                  <a:srgbClr val="4D4D4D"/>
                </a:solidFill>
              </a:rPr>
              <a:t>to </a:t>
            </a:r>
            <a:r>
              <a:rPr lang="en-US" sz="2000" b="1" i="1" dirty="0">
                <a:solidFill>
                  <a:srgbClr val="4D4D4D"/>
                </a:solidFill>
              </a:rPr>
              <a:t>advance measures to ensure that allocation of research funding is not affected by gender bias. </a:t>
            </a:r>
            <a:endParaRPr kumimoji="0" lang="en-GB" sz="2000" b="1" i="1" u="none" strike="noStrike" kern="1200" cap="none" spc="0" normalizeH="0" baseline="0" noProof="0" dirty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950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Gender </a:t>
            </a:r>
            <a:r>
              <a:rPr lang="en-GB" dirty="0" smtClean="0"/>
              <a:t>Equality</a:t>
            </a:r>
            <a:endParaRPr lang="en-GB" sz="3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Horizon Europe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110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0447" y="3057250"/>
            <a:ext cx="10273907" cy="564543"/>
          </a:xfrm>
        </p:spPr>
        <p:txBody>
          <a:bodyPr/>
          <a:lstStyle/>
          <a:p>
            <a:r>
              <a:rPr lang="en-GB" sz="2800" b="0" dirty="0" smtClean="0"/>
              <a:t>Gender Equality Plan: </a:t>
            </a:r>
            <a:r>
              <a:rPr lang="en-GB" sz="2800" dirty="0"/>
              <a:t>Eligibility Criterion </a:t>
            </a:r>
            <a:endParaRPr lang="en-GB" sz="2800" b="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844682" y="4166695"/>
            <a:ext cx="10026877" cy="564543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0" dirty="0" smtClean="0">
                <a:solidFill>
                  <a:schemeClr val="accent4"/>
                </a:solidFill>
              </a:rPr>
              <a:t>Integration of the gender dimension: </a:t>
            </a:r>
            <a:r>
              <a:rPr lang="en-GB" sz="2800" dirty="0">
                <a:solidFill>
                  <a:schemeClr val="accent4"/>
                </a:solidFill>
              </a:rPr>
              <a:t>Award </a:t>
            </a:r>
            <a:r>
              <a:rPr lang="en-GB" sz="2800" dirty="0" smtClean="0">
                <a:solidFill>
                  <a:schemeClr val="accent4"/>
                </a:solidFill>
              </a:rPr>
              <a:t>Criteria</a:t>
            </a:r>
            <a:endParaRPr lang="en-GB" sz="2800" b="0" dirty="0">
              <a:solidFill>
                <a:schemeClr val="accent4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741977" y="5256138"/>
            <a:ext cx="9541768" cy="564543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0" dirty="0" smtClean="0">
                <a:solidFill>
                  <a:srgbClr val="004494"/>
                </a:solidFill>
              </a:rPr>
              <a:t>Gender balance: </a:t>
            </a:r>
            <a:r>
              <a:rPr lang="en-GB" sz="2800" dirty="0">
                <a:solidFill>
                  <a:srgbClr val="004494"/>
                </a:solidFill>
              </a:rPr>
              <a:t>Ranking </a:t>
            </a:r>
            <a:r>
              <a:rPr lang="en-GB" sz="2800" dirty="0" smtClean="0">
                <a:solidFill>
                  <a:srgbClr val="004494"/>
                </a:solidFill>
              </a:rPr>
              <a:t>Criteria</a:t>
            </a:r>
            <a:endParaRPr lang="en-GB" sz="2800" b="0" dirty="0">
              <a:solidFill>
                <a:srgbClr val="004494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843742" y="5106409"/>
            <a:ext cx="864000" cy="864000"/>
            <a:chOff x="10070085" y="4807760"/>
            <a:chExt cx="864000" cy="864000"/>
          </a:xfrm>
        </p:grpSpPr>
        <p:sp>
          <p:nvSpPr>
            <p:cNvPr id="16" name="Oval 15"/>
            <p:cNvSpPr/>
            <p:nvPr/>
          </p:nvSpPr>
          <p:spPr>
            <a:xfrm>
              <a:off x="10070085" y="4807760"/>
              <a:ext cx="864000" cy="8640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4320" y="4841995"/>
              <a:ext cx="795530" cy="795530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843742" y="2907521"/>
            <a:ext cx="864000" cy="864000"/>
            <a:chOff x="8939436" y="4807760"/>
            <a:chExt cx="864000" cy="864000"/>
          </a:xfrm>
        </p:grpSpPr>
        <p:sp>
          <p:nvSpPr>
            <p:cNvPr id="22" name="Oval 21"/>
            <p:cNvSpPr/>
            <p:nvPr/>
          </p:nvSpPr>
          <p:spPr>
            <a:xfrm>
              <a:off x="8939436" y="4807760"/>
              <a:ext cx="864000" cy="86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/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3671" y="4841995"/>
              <a:ext cx="795530" cy="795530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843742" y="4016966"/>
            <a:ext cx="864000" cy="864000"/>
            <a:chOff x="10070085" y="2641504"/>
            <a:chExt cx="864000" cy="864000"/>
          </a:xfrm>
        </p:grpSpPr>
        <p:sp>
          <p:nvSpPr>
            <p:cNvPr id="25" name="Oval 24"/>
            <p:cNvSpPr/>
            <p:nvPr/>
          </p:nvSpPr>
          <p:spPr>
            <a:xfrm>
              <a:off x="10070085" y="2641504"/>
              <a:ext cx="864000" cy="864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/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4320" y="2675739"/>
              <a:ext cx="795530" cy="795530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877977" y="775897"/>
            <a:ext cx="10851568" cy="1651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2000"/>
              </a:spcAft>
              <a:buClr>
                <a:srgbClr val="931680"/>
              </a:buClr>
            </a:pPr>
            <a:r>
              <a:rPr lang="en-US" sz="2400" b="1" dirty="0" smtClean="0">
                <a:solidFill>
                  <a:srgbClr val="4D4D4D"/>
                </a:solidFill>
              </a:rPr>
              <a:t>Gender equality: a strengthened </a:t>
            </a:r>
            <a:r>
              <a:rPr lang="en-US" sz="2400" b="1" dirty="0">
                <a:solidFill>
                  <a:srgbClr val="4D4D4D"/>
                </a:solidFill>
              </a:rPr>
              <a:t>crosscutting priority in Horizon </a:t>
            </a:r>
            <a:r>
              <a:rPr lang="en-US" sz="2400" b="1" dirty="0" smtClean="0">
                <a:solidFill>
                  <a:srgbClr val="4D4D4D"/>
                </a:solidFill>
              </a:rPr>
              <a:t>Europe</a:t>
            </a:r>
            <a:endParaRPr lang="en-US" sz="2400" dirty="0" smtClean="0">
              <a:solidFill>
                <a:srgbClr val="4D4D4D"/>
              </a:solidFill>
            </a:endParaRPr>
          </a:p>
          <a:p>
            <a:pPr marL="342900" lvl="0" indent="-342900">
              <a:spcAft>
                <a:spcPts val="2000"/>
              </a:spcAft>
              <a:buClr>
                <a:srgbClr val="931680"/>
              </a:buClr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rgbClr val="4D4D4D"/>
                </a:solidFill>
              </a:rPr>
              <a:t>Article </a:t>
            </a:r>
            <a:r>
              <a:rPr lang="en-US" sz="2200" b="1" dirty="0">
                <a:solidFill>
                  <a:srgbClr val="4D4D4D"/>
                </a:solidFill>
              </a:rPr>
              <a:t>7(6)</a:t>
            </a:r>
            <a:r>
              <a:rPr lang="en-US" sz="2200" dirty="0">
                <a:solidFill>
                  <a:srgbClr val="4D4D4D"/>
                </a:solidFill>
              </a:rPr>
              <a:t> and </a:t>
            </a:r>
            <a:r>
              <a:rPr lang="en-US" sz="2200" b="1" dirty="0">
                <a:solidFill>
                  <a:srgbClr val="4D4D4D"/>
                </a:solidFill>
              </a:rPr>
              <a:t>Recital 53 </a:t>
            </a:r>
            <a:r>
              <a:rPr lang="en-US" sz="2200" dirty="0">
                <a:solidFill>
                  <a:srgbClr val="4D4D4D"/>
                </a:solidFill>
              </a:rPr>
              <a:t>of </a:t>
            </a:r>
            <a:r>
              <a:rPr lang="en-US" sz="2200" dirty="0">
                <a:solidFill>
                  <a:srgbClr val="4D4D4D"/>
                </a:solidFill>
                <a:hlinkClick r:id="rId5"/>
              </a:rPr>
              <a:t>Framework </a:t>
            </a:r>
            <a:r>
              <a:rPr lang="en-US" sz="2200" dirty="0" smtClean="0">
                <a:solidFill>
                  <a:srgbClr val="4D4D4D"/>
                </a:solidFill>
                <a:hlinkClick r:id="rId5"/>
              </a:rPr>
              <a:t>Regulation</a:t>
            </a:r>
            <a:endParaRPr lang="en-US" sz="2200" dirty="0" smtClean="0">
              <a:solidFill>
                <a:srgbClr val="4D4D4D"/>
              </a:solidFill>
            </a:endParaRPr>
          </a:p>
          <a:p>
            <a:pPr marL="342900" lvl="0" indent="-342900">
              <a:spcAft>
                <a:spcPts val="2000"/>
              </a:spcAft>
              <a:buClr>
                <a:srgbClr val="931680"/>
              </a:buClr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rgbClr val="4D4D4D"/>
                </a:solidFill>
              </a:rPr>
              <a:t>Articles </a:t>
            </a:r>
            <a:r>
              <a:rPr lang="en-US" sz="2200" b="1" dirty="0">
                <a:solidFill>
                  <a:srgbClr val="4D4D4D"/>
                </a:solidFill>
              </a:rPr>
              <a:t>2(2)(e) </a:t>
            </a:r>
            <a:r>
              <a:rPr lang="en-US" sz="2200" dirty="0">
                <a:solidFill>
                  <a:srgbClr val="4D4D4D"/>
                </a:solidFill>
              </a:rPr>
              <a:t>and </a:t>
            </a:r>
            <a:r>
              <a:rPr lang="en-US" sz="2200" b="1" dirty="0">
                <a:solidFill>
                  <a:srgbClr val="4D4D4D"/>
                </a:solidFill>
              </a:rPr>
              <a:t>6(3)(e) </a:t>
            </a:r>
            <a:r>
              <a:rPr lang="en-US" sz="2200" dirty="0">
                <a:solidFill>
                  <a:srgbClr val="4D4D4D"/>
                </a:solidFill>
              </a:rPr>
              <a:t>of the </a:t>
            </a:r>
            <a:r>
              <a:rPr lang="en-US" sz="2200" dirty="0">
                <a:solidFill>
                  <a:srgbClr val="4D4D4D"/>
                </a:solidFill>
                <a:hlinkClick r:id="rId6"/>
              </a:rPr>
              <a:t>Specific </a:t>
            </a:r>
            <a:r>
              <a:rPr lang="en-US" sz="2200" dirty="0" err="1">
                <a:solidFill>
                  <a:srgbClr val="4D4D4D"/>
                </a:solidFill>
                <a:hlinkClick r:id="rId6"/>
              </a:rPr>
              <a:t>Programme</a:t>
            </a:r>
            <a:endParaRPr lang="en-US" sz="2200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39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F410F-4573-4B3A-A88C-0A7E4CD07A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Gender Equality Plans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F19EC-BF90-4F9F-8609-3813CA7833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Horizon Europe eligibility Criterion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938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4674" y="482860"/>
            <a:ext cx="9617365" cy="564543"/>
          </a:xfrm>
        </p:spPr>
        <p:txBody>
          <a:bodyPr/>
          <a:lstStyle/>
          <a:p>
            <a:r>
              <a:rPr lang="en-GB" sz="3600" dirty="0" smtClean="0"/>
              <a:t>Eligibility Criterion</a:t>
            </a:r>
            <a:endParaRPr lang="en-GB" sz="3600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838199" y="1443741"/>
            <a:ext cx="10762398" cy="43433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spcAft>
                <a:spcPts val="0"/>
              </a:spcAft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1200"/>
              </a:spcAft>
            </a:pPr>
            <a:endParaRPr lang="en-US" sz="2000" dirty="0" smtClean="0">
              <a:solidFill>
                <a:schemeClr val="tx2"/>
              </a:solidFill>
            </a:endParaRPr>
          </a:p>
          <a:p>
            <a:pPr lvl="1">
              <a:spcAft>
                <a:spcPts val="1800"/>
              </a:spcAft>
            </a:pPr>
            <a:r>
              <a:rPr lang="en-US" sz="2000" dirty="0" smtClean="0">
                <a:solidFill>
                  <a:schemeClr val="tx2"/>
                </a:solidFill>
              </a:rPr>
              <a:t>Gender </a:t>
            </a:r>
            <a:r>
              <a:rPr lang="en-US" sz="2000" dirty="0">
                <a:solidFill>
                  <a:schemeClr val="tx2"/>
                </a:solidFill>
              </a:rPr>
              <a:t>Equality Plan (applicable </a:t>
            </a:r>
            <a:r>
              <a:rPr lang="en-US" sz="2000" dirty="0" smtClean="0">
                <a:solidFill>
                  <a:schemeClr val="tx2"/>
                </a:solidFill>
              </a:rPr>
              <a:t>from </a:t>
            </a:r>
            <a:r>
              <a:rPr lang="en-US" sz="2000" dirty="0">
                <a:solidFill>
                  <a:schemeClr val="tx2"/>
                </a:solidFill>
              </a:rPr>
              <a:t>2022 </a:t>
            </a:r>
            <a:r>
              <a:rPr lang="en-US" sz="2000" dirty="0" smtClean="0">
                <a:solidFill>
                  <a:schemeClr val="tx2"/>
                </a:solidFill>
              </a:rPr>
              <a:t>onwards)</a:t>
            </a:r>
            <a:endParaRPr lang="en-GB" sz="2000" b="1" dirty="0" smtClean="0">
              <a:solidFill>
                <a:schemeClr val="tx2"/>
              </a:solidFill>
            </a:endParaRPr>
          </a:p>
          <a:p>
            <a:pPr lvl="0">
              <a:lnSpc>
                <a:spcPct val="114000"/>
              </a:lnSpc>
              <a:spcAft>
                <a:spcPts val="1200"/>
              </a:spcAft>
              <a:buClr>
                <a:schemeClr val="accent2"/>
              </a:buClr>
            </a:pPr>
            <a:r>
              <a:rPr lang="en-US" b="0" dirty="0" smtClean="0">
                <a:solidFill>
                  <a:schemeClr val="tx1"/>
                </a:solidFill>
              </a:rPr>
              <a:t>Participants </a:t>
            </a:r>
            <a:r>
              <a:rPr lang="en-US" b="0" dirty="0">
                <a:solidFill>
                  <a:schemeClr val="tx1"/>
                </a:solidFill>
              </a:rPr>
              <a:t>that are </a:t>
            </a:r>
            <a:r>
              <a:rPr lang="en-US" dirty="0">
                <a:solidFill>
                  <a:schemeClr val="tx1"/>
                </a:solidFill>
              </a:rPr>
              <a:t>public bodies, research </a:t>
            </a:r>
            <a:r>
              <a:rPr lang="en-US" dirty="0" err="1">
                <a:solidFill>
                  <a:schemeClr val="tx1"/>
                </a:solidFill>
              </a:rPr>
              <a:t>organisations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0" dirty="0">
                <a:solidFill>
                  <a:schemeClr val="tx1"/>
                </a:solidFill>
              </a:rPr>
              <a:t>or </a:t>
            </a:r>
            <a:r>
              <a:rPr lang="en-US" dirty="0" smtClean="0">
                <a:solidFill>
                  <a:schemeClr val="tx1"/>
                </a:solidFill>
              </a:rPr>
              <a:t>higher education institutions</a:t>
            </a:r>
            <a:r>
              <a:rPr lang="en-US" b="0" dirty="0" smtClean="0">
                <a:solidFill>
                  <a:schemeClr val="tx1"/>
                </a:solidFill>
              </a:rPr>
              <a:t>* established in a Member State or Associated Country </a:t>
            </a:r>
            <a:r>
              <a:rPr lang="en-US" dirty="0"/>
              <a:t>must have a gender equality </a:t>
            </a:r>
            <a:r>
              <a:rPr lang="en-US" dirty="0" smtClean="0"/>
              <a:t>plan</a:t>
            </a:r>
            <a:r>
              <a:rPr lang="en-US" b="0" dirty="0" smtClean="0">
                <a:solidFill>
                  <a:schemeClr val="tx1"/>
                </a:solidFill>
              </a:rPr>
              <a:t> in place, fulfilling </a:t>
            </a:r>
            <a:r>
              <a:rPr lang="fr-BE" dirty="0" err="1" smtClean="0"/>
              <a:t>mandatory</a:t>
            </a:r>
            <a:r>
              <a:rPr lang="fr-BE" dirty="0" smtClean="0"/>
              <a:t> </a:t>
            </a:r>
            <a:r>
              <a:rPr lang="fr-BE" dirty="0" err="1" smtClean="0"/>
              <a:t>process-related</a:t>
            </a:r>
            <a:r>
              <a:rPr lang="fr-BE" dirty="0" smtClean="0"/>
              <a:t> </a:t>
            </a:r>
            <a:r>
              <a:rPr lang="fr-BE" dirty="0" err="1" smtClean="0"/>
              <a:t>requirements</a:t>
            </a:r>
            <a:endParaRPr lang="en-US" b="0" dirty="0" smtClean="0">
              <a:solidFill>
                <a:schemeClr val="tx1"/>
              </a:solidFill>
            </a:endParaRPr>
          </a:p>
          <a:p>
            <a:pPr marL="342900" lvl="1" indent="-342900"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●"/>
            </a:pPr>
            <a:r>
              <a:rPr lang="en-US" sz="2000" b="0" dirty="0" smtClean="0">
                <a:solidFill>
                  <a:schemeClr val="tx1"/>
                </a:solidFill>
              </a:rPr>
              <a:t>A </a:t>
            </a:r>
            <a:r>
              <a:rPr lang="en-US" sz="2000" b="0" dirty="0">
                <a:solidFill>
                  <a:schemeClr val="tx1"/>
                </a:solidFill>
              </a:rPr>
              <a:t>self-declaration will be requested at proposal stage (for all </a:t>
            </a:r>
            <a:r>
              <a:rPr lang="en-US" sz="2000" b="0" dirty="0" smtClean="0">
                <a:solidFill>
                  <a:schemeClr val="tx1"/>
                </a:solidFill>
              </a:rPr>
              <a:t>categories </a:t>
            </a:r>
            <a:r>
              <a:rPr lang="en-US" sz="2000" b="0" dirty="0">
                <a:solidFill>
                  <a:schemeClr val="tx1"/>
                </a:solidFill>
              </a:rPr>
              <a:t>of </a:t>
            </a:r>
            <a:r>
              <a:rPr lang="en-US" sz="2000" b="0" dirty="0" smtClean="0">
                <a:solidFill>
                  <a:schemeClr val="tx1"/>
                </a:solidFill>
              </a:rPr>
              <a:t>participants)</a:t>
            </a:r>
          </a:p>
          <a:p>
            <a:pPr marL="342900" lvl="1" indent="-342900"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●"/>
            </a:pPr>
            <a:r>
              <a:rPr lang="en-US" sz="2000" b="0" dirty="0" smtClean="0">
                <a:solidFill>
                  <a:schemeClr val="tx1"/>
                </a:solidFill>
              </a:rPr>
              <a:t>Included </a:t>
            </a:r>
            <a:r>
              <a:rPr lang="en-US" sz="2000" b="0" dirty="0">
                <a:solidFill>
                  <a:schemeClr val="tx1"/>
                </a:solidFill>
              </a:rPr>
              <a:t>in the entity validation process (based on self-declaration</a:t>
            </a:r>
            <a:r>
              <a:rPr lang="en-US" sz="2000" b="0" dirty="0" smtClean="0">
                <a:solidFill>
                  <a:schemeClr val="tx1"/>
                </a:solidFill>
              </a:rPr>
              <a:t>)</a:t>
            </a:r>
          </a:p>
          <a:p>
            <a:pPr lvl="1">
              <a:spcAft>
                <a:spcPts val="1200"/>
              </a:spcAft>
              <a:buClr>
                <a:schemeClr val="accent2"/>
              </a:buClr>
            </a:pPr>
            <a:endParaRPr lang="en-GB" sz="2000" b="0" dirty="0">
              <a:solidFill>
                <a:schemeClr val="tx1"/>
              </a:solidFill>
            </a:endParaRPr>
          </a:p>
          <a:p>
            <a:pPr lvl="1">
              <a:spcAft>
                <a:spcPts val="1200"/>
              </a:spcAft>
              <a:buClr>
                <a:schemeClr val="accent2"/>
              </a:buClr>
            </a:pPr>
            <a:endParaRPr lang="fr-BE" sz="2000" b="0" dirty="0" smtClean="0">
              <a:solidFill>
                <a:schemeClr val="tx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38199" y="333131"/>
            <a:ext cx="864000" cy="864000"/>
            <a:chOff x="8939436" y="4807760"/>
            <a:chExt cx="864000" cy="864000"/>
          </a:xfrm>
        </p:grpSpPr>
        <p:sp>
          <p:nvSpPr>
            <p:cNvPr id="8" name="Oval 7"/>
            <p:cNvSpPr/>
            <p:nvPr/>
          </p:nvSpPr>
          <p:spPr>
            <a:xfrm>
              <a:off x="8939436" y="4807760"/>
              <a:ext cx="864000" cy="86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3671" y="4841995"/>
              <a:ext cx="795530" cy="795530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1270199" y="5119876"/>
            <a:ext cx="86606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* </a:t>
            </a:r>
            <a:r>
              <a:rPr lang="en-GB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Private-for-profit entities (incl. SMEs), NGOs, CSOs, as well any type of organisations from</a:t>
            </a:r>
          </a:p>
          <a:p>
            <a:r>
              <a:rPr lang="en-GB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   non-associated third countries, 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are exempted for the criterion</a:t>
            </a:r>
          </a:p>
          <a:p>
            <a:r>
              <a:rPr lang="en-US" sz="1600" dirty="0" smtClean="0"/>
              <a:t>    See </a:t>
            </a:r>
            <a:r>
              <a:rPr lang="en-US" sz="1600" dirty="0"/>
              <a:t>legal categories definitions in the Funding &amp; Tenders Portal </a:t>
            </a:r>
            <a:r>
              <a:rPr lang="en-US" sz="1600" dirty="0">
                <a:hlinkClick r:id="rId3"/>
              </a:rPr>
              <a:t>here</a:t>
            </a:r>
            <a:r>
              <a:rPr lang="en-US" sz="1600" dirty="0"/>
              <a:t> </a:t>
            </a:r>
            <a:endParaRPr lang="fr-BE" sz="2400" dirty="0"/>
          </a:p>
        </p:txBody>
      </p:sp>
    </p:spTree>
    <p:extLst>
      <p:ext uri="{BB962C8B-B14F-4D97-AF65-F5344CB8AC3E}">
        <p14:creationId xmlns:p14="http://schemas.microsoft.com/office/powerpoint/2010/main" val="390067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59A6954-23A5-49F3-BB3F-B6DA652C7F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2734034"/>
              </p:ext>
            </p:extLst>
          </p:nvPr>
        </p:nvGraphicFramePr>
        <p:xfrm>
          <a:off x="838200" y="2475015"/>
          <a:ext cx="10515600" cy="4033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141ED954-E4E8-4287-998C-26FD632C9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Mandatory GEP process requirements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0EA3E94-D191-4340-90D8-3A61AF03AEAD}"/>
              </a:ext>
            </a:extLst>
          </p:cNvPr>
          <p:cNvGrpSpPr/>
          <p:nvPr/>
        </p:nvGrpSpPr>
        <p:grpSpPr>
          <a:xfrm>
            <a:off x="1222744" y="1394929"/>
            <a:ext cx="1353718" cy="1348676"/>
            <a:chOff x="8939436" y="4807760"/>
            <a:chExt cx="864000" cy="8640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CF35074-8937-490F-B26F-400109F2A593}"/>
                </a:ext>
              </a:extLst>
            </p:cNvPr>
            <p:cNvSpPr/>
            <p:nvPr/>
          </p:nvSpPr>
          <p:spPr>
            <a:xfrm>
              <a:off x="8939436" y="4807760"/>
              <a:ext cx="864000" cy="86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A2DE74E-FF20-4CDA-9D60-991C9A5677B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3671" y="4841995"/>
              <a:ext cx="795530" cy="795530"/>
            </a:xfrm>
            <a:prstGeom prst="rect">
              <a:avLst/>
            </a:prstGeom>
          </p:spPr>
        </p:pic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18EBC5FF-5DBA-4349-9145-092F9B7A38CD}"/>
              </a:ext>
            </a:extLst>
          </p:cNvPr>
          <p:cNvSpPr/>
          <p:nvPr/>
        </p:nvSpPr>
        <p:spPr>
          <a:xfrm>
            <a:off x="3980343" y="1394928"/>
            <a:ext cx="1353718" cy="134867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B0E2555-0F91-4345-8B99-659E137704AA}"/>
              </a:ext>
            </a:extLst>
          </p:cNvPr>
          <p:cNvGrpSpPr/>
          <p:nvPr/>
        </p:nvGrpSpPr>
        <p:grpSpPr>
          <a:xfrm>
            <a:off x="6737942" y="1394928"/>
            <a:ext cx="1353718" cy="1348676"/>
            <a:chOff x="10070085" y="1558376"/>
            <a:chExt cx="864000" cy="86400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14CF6E8-0A55-435A-8A63-5D6828C8F975}"/>
                </a:ext>
              </a:extLst>
            </p:cNvPr>
            <p:cNvSpPr/>
            <p:nvPr/>
          </p:nvSpPr>
          <p:spPr>
            <a:xfrm>
              <a:off x="10070085" y="1558376"/>
              <a:ext cx="864000" cy="86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994E3E7-0CBC-466A-AAFD-B14F53A5C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4320" y="1558376"/>
              <a:ext cx="795530" cy="795530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6934F78-66D5-40B0-A2BE-A76041642090}"/>
              </a:ext>
            </a:extLst>
          </p:cNvPr>
          <p:cNvGrpSpPr/>
          <p:nvPr/>
        </p:nvGrpSpPr>
        <p:grpSpPr>
          <a:xfrm>
            <a:off x="9470225" y="1394928"/>
            <a:ext cx="1353718" cy="1348676"/>
            <a:chOff x="8937971" y="1558376"/>
            <a:chExt cx="864000" cy="8640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B480BD2-4664-4E2A-897D-BD67BE1195F7}"/>
                </a:ext>
              </a:extLst>
            </p:cNvPr>
            <p:cNvSpPr/>
            <p:nvPr/>
          </p:nvSpPr>
          <p:spPr>
            <a:xfrm>
              <a:off x="8937971" y="1558376"/>
              <a:ext cx="864000" cy="8640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9F339A2-344B-432E-859B-088D318DF0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2206" y="1592611"/>
              <a:ext cx="795530" cy="795530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A5B41F1A-D23B-4296-ADA0-BAE9DD0CC25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306" y="1448368"/>
            <a:ext cx="1203791" cy="1191062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79B3E20-8ACD-4478-8FFD-B76B379078DA}"/>
              </a:ext>
            </a:extLst>
          </p:cNvPr>
          <p:cNvCxnSpPr>
            <a:cxnSpLocks/>
          </p:cNvCxnSpPr>
          <p:nvPr/>
        </p:nvCxnSpPr>
        <p:spPr>
          <a:xfrm>
            <a:off x="3390559" y="3072809"/>
            <a:ext cx="0" cy="2821172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885CF03-07E1-4861-8C4E-C59B1122523A}"/>
              </a:ext>
            </a:extLst>
          </p:cNvPr>
          <p:cNvCxnSpPr>
            <a:cxnSpLocks/>
          </p:cNvCxnSpPr>
          <p:nvPr/>
        </p:nvCxnSpPr>
        <p:spPr>
          <a:xfrm>
            <a:off x="6096000" y="3072809"/>
            <a:ext cx="0" cy="2821172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628DE74-A991-43D6-A314-344567A5A10F}"/>
              </a:ext>
            </a:extLst>
          </p:cNvPr>
          <p:cNvCxnSpPr>
            <a:cxnSpLocks/>
          </p:cNvCxnSpPr>
          <p:nvPr/>
        </p:nvCxnSpPr>
        <p:spPr>
          <a:xfrm>
            <a:off x="8816709" y="3072809"/>
            <a:ext cx="0" cy="2821172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773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5831042-3D3D-4A18-B509-E350B7EF08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5011235"/>
              </p:ext>
            </p:extLst>
          </p:nvPr>
        </p:nvGraphicFramePr>
        <p:xfrm>
          <a:off x="866930" y="1207359"/>
          <a:ext cx="10486869" cy="4103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4920D0AD-E2E2-4DF9-8517-E8124039B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Recommended GEP content areas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69075F8-8C65-4D31-A25B-749B1AB2FD5B}"/>
              </a:ext>
            </a:extLst>
          </p:cNvPr>
          <p:cNvSpPr txBox="1"/>
          <p:nvPr/>
        </p:nvSpPr>
        <p:spPr>
          <a:xfrm>
            <a:off x="3352962" y="4597276"/>
            <a:ext cx="5514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tx2"/>
                </a:solidFill>
              </a:rPr>
              <a:t>Essential factors for gender equality in R&amp;I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DBB911-997F-4FAC-B50C-BE5A0F271DE2}"/>
              </a:ext>
            </a:extLst>
          </p:cNvPr>
          <p:cNvSpPr txBox="1"/>
          <p:nvPr/>
        </p:nvSpPr>
        <p:spPr>
          <a:xfrm>
            <a:off x="838200" y="5402171"/>
            <a:ext cx="5703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b="1" dirty="0">
                <a:solidFill>
                  <a:srgbClr val="384289"/>
                </a:solidFill>
              </a:rPr>
              <a:t>Co-design session:</a:t>
            </a:r>
          </a:p>
          <a:p>
            <a:r>
              <a:rPr lang="en-IE" sz="1600" b="1" dirty="0">
                <a:solidFill>
                  <a:srgbClr val="384289"/>
                </a:solidFill>
              </a:rPr>
              <a:t>Get ready: a new ERA for Equality is calling </a:t>
            </a:r>
            <a:r>
              <a:rPr lang="en-IE" sz="1600" dirty="0">
                <a:solidFill>
                  <a:srgbClr val="384289"/>
                </a:solidFill>
              </a:rPr>
              <a:t>(22/09/2020)</a:t>
            </a:r>
          </a:p>
          <a:p>
            <a:r>
              <a:rPr lang="en-IE" sz="1600" dirty="0">
                <a:solidFill>
                  <a:srgbClr val="384289"/>
                </a:solidFill>
              </a:rPr>
              <a:t>Video Recording on </a:t>
            </a:r>
            <a:r>
              <a:rPr lang="en-IE" sz="1600" dirty="0">
                <a:solidFill>
                  <a:srgbClr val="384289"/>
                </a:solidFill>
                <a:hlinkClick r:id="rId8"/>
              </a:rPr>
              <a:t>YouTube</a:t>
            </a:r>
            <a:r>
              <a:rPr lang="en-IE" sz="1600" dirty="0">
                <a:solidFill>
                  <a:srgbClr val="384289"/>
                </a:solidFill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52A1C1-D3D5-469B-A6CE-6F0C9C3E9FE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442" y="5970785"/>
            <a:ext cx="1301618" cy="50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79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DEA19CB-C722-4C4F-89CB-215B02FF28FE}"/>
              </a:ext>
            </a:extLst>
          </p:cNvPr>
          <p:cNvGraphicFramePr/>
          <p:nvPr>
            <p:extLst/>
          </p:nvPr>
        </p:nvGraphicFramePr>
        <p:xfrm>
          <a:off x="968991" y="1214651"/>
          <a:ext cx="10481583" cy="49131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51325DAA-4BC8-46D9-AD20-9C2869841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eligibility criterion steps</a:t>
            </a:r>
          </a:p>
        </p:txBody>
      </p:sp>
    </p:spTree>
    <p:extLst>
      <p:ext uri="{BB962C8B-B14F-4D97-AF65-F5344CB8AC3E}">
        <p14:creationId xmlns:p14="http://schemas.microsoft.com/office/powerpoint/2010/main" val="241095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4EEF228-A3E5-4F46-B84A-1455CEEF127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06577" y="5141206"/>
            <a:ext cx="10178845" cy="1243828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b="1" dirty="0" smtClean="0">
                <a:solidFill>
                  <a:schemeClr val="tx2"/>
                </a:solidFill>
              </a:rPr>
              <a:t>Additional guidance and support on GEPs upcoming, including through a </a:t>
            </a:r>
            <a:r>
              <a:rPr lang="en-GB" b="1" dirty="0" smtClean="0">
                <a:solidFill>
                  <a:srgbClr val="004494"/>
                </a:solidFill>
              </a:rPr>
              <a:t>Pilot </a:t>
            </a:r>
            <a:r>
              <a:rPr lang="en-GB" b="1" dirty="0">
                <a:solidFill>
                  <a:srgbClr val="004494"/>
                </a:solidFill>
              </a:rPr>
              <a:t>knowledge and support </a:t>
            </a:r>
            <a:r>
              <a:rPr lang="en-GB" b="1" dirty="0" smtClean="0">
                <a:solidFill>
                  <a:srgbClr val="004494"/>
                </a:solidFill>
              </a:rPr>
              <a:t>facility on institutional change through GEPs</a:t>
            </a:r>
          </a:p>
          <a:p>
            <a:pPr>
              <a:spcAft>
                <a:spcPts val="600"/>
              </a:spcAft>
            </a:pPr>
            <a:r>
              <a:rPr lang="fr-BE" dirty="0" smtClean="0">
                <a:solidFill>
                  <a:srgbClr val="004494"/>
                </a:solidFill>
                <a:sym typeface="Wingdings" panose="05000000000000000000" pitchFamily="2" charset="2"/>
              </a:rPr>
              <a:t> trainings, </a:t>
            </a:r>
            <a:r>
              <a:rPr lang="fr-BE" dirty="0" err="1" smtClean="0">
                <a:solidFill>
                  <a:srgbClr val="004494"/>
                </a:solidFill>
                <a:sym typeface="Wingdings" panose="05000000000000000000" pitchFamily="2" charset="2"/>
              </a:rPr>
              <a:t>mutual</a:t>
            </a:r>
            <a:r>
              <a:rPr lang="fr-BE" dirty="0" smtClean="0">
                <a:solidFill>
                  <a:srgbClr val="004494"/>
                </a:solidFill>
                <a:sym typeface="Wingdings" panose="05000000000000000000" pitchFamily="2" charset="2"/>
              </a:rPr>
              <a:t> </a:t>
            </a:r>
            <a:r>
              <a:rPr lang="fr-BE" dirty="0" err="1" smtClean="0">
                <a:solidFill>
                  <a:srgbClr val="004494"/>
                </a:solidFill>
                <a:sym typeface="Wingdings" panose="05000000000000000000" pitchFamily="2" charset="2"/>
              </a:rPr>
              <a:t>learning</a:t>
            </a:r>
            <a:r>
              <a:rPr lang="fr-BE" dirty="0">
                <a:solidFill>
                  <a:srgbClr val="004494"/>
                </a:solidFill>
                <a:sym typeface="Wingdings" panose="05000000000000000000" pitchFamily="2" charset="2"/>
              </a:rPr>
              <a:t> </a:t>
            </a:r>
            <a:r>
              <a:rPr lang="fr-BE" dirty="0" smtClean="0">
                <a:solidFill>
                  <a:srgbClr val="004494"/>
                </a:solidFill>
                <a:sym typeface="Wingdings" panose="05000000000000000000" pitchFamily="2" charset="2"/>
              </a:rPr>
              <a:t>workshops, national GEP contact points</a:t>
            </a:r>
            <a:endParaRPr lang="en-GB" dirty="0">
              <a:solidFill>
                <a:srgbClr val="004494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ACB25FF-DA91-4CE6-A0A7-756B3F559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Supporting GEP practice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24EEF228-A3E5-4F46-B84A-1455CEEF127D}"/>
              </a:ext>
            </a:extLst>
          </p:cNvPr>
          <p:cNvSpPr txBox="1">
            <a:spLocks/>
          </p:cNvSpPr>
          <p:nvPr/>
        </p:nvSpPr>
        <p:spPr>
          <a:xfrm>
            <a:off x="866931" y="1263003"/>
            <a:ext cx="10486869" cy="5002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2"/>
              </a:buClr>
            </a:pPr>
            <a:r>
              <a:rPr lang="en-GB" b="1" dirty="0" smtClean="0">
                <a:solidFill>
                  <a:schemeClr val="tx2"/>
                </a:solidFill>
              </a:rPr>
              <a:t>Extensive knowledge and support on GEPs already available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7" name="Image 42" descr="gear tool logo.jpe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6" b="-815"/>
          <a:stretch/>
        </p:blipFill>
        <p:spPr>
          <a:xfrm>
            <a:off x="8924439" y="1763210"/>
            <a:ext cx="2260983" cy="3050851"/>
          </a:xfrm>
          <a:prstGeom prst="rect">
            <a:avLst/>
          </a:prstGeom>
          <a:ln w="6350">
            <a:solidFill>
              <a:srgbClr val="9ABFD2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838200" y="1763210"/>
            <a:ext cx="7789606" cy="3298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 algn="just"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The GEAR tool</a:t>
            </a:r>
            <a:r>
              <a:rPr lang="en-GB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(‘</a:t>
            </a:r>
            <a:r>
              <a:rPr lang="en-US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Gender 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Equality in Academia and </a:t>
            </a:r>
            <a:r>
              <a:rPr lang="en-US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Research’)</a:t>
            </a:r>
            <a:r>
              <a:rPr lang="en-GB" sz="2000" dirty="0" smtClean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GB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GB" sz="2000" dirty="0">
                <a:ea typeface="Calibri" panose="020F0502020204030204" pitchFamily="34" charset="0"/>
                <a:cs typeface="Times New Roman" panose="02020603050405020304" pitchFamily="18" charset="0"/>
              </a:rPr>
              <a:t>step-by-step online </a:t>
            </a:r>
            <a:r>
              <a:rPr lang="en-GB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guidance co-developed by DG RTD and EIGE </a:t>
            </a:r>
            <a:r>
              <a:rPr lang="en-GB" sz="2000" dirty="0">
                <a:ea typeface="Calibri" panose="020F0502020204030204" pitchFamily="34" charset="0"/>
                <a:cs typeface="Times New Roman" panose="02020603050405020304" pitchFamily="18" charset="0"/>
              </a:rPr>
              <a:t>for </a:t>
            </a:r>
            <a:r>
              <a:rPr lang="en-GB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implementing GEPs, including e.g.:</a:t>
            </a:r>
          </a:p>
          <a:p>
            <a:pPr marL="819150" lvl="1" indent="-361950" algn="just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 smtClean="0"/>
              <a:t>Action </a:t>
            </a:r>
            <a:r>
              <a:rPr lang="en-US" sz="2000" dirty="0"/>
              <a:t>toolbox: </a:t>
            </a:r>
            <a:r>
              <a:rPr lang="en-US" sz="2000" dirty="0" smtClean="0"/>
              <a:t>key </a:t>
            </a:r>
            <a:r>
              <a:rPr lang="en-US" sz="2000" dirty="0"/>
              <a:t>themes to consider in a </a:t>
            </a:r>
            <a:r>
              <a:rPr lang="en-US" sz="2000" dirty="0" smtClean="0"/>
              <a:t>GEP</a:t>
            </a:r>
          </a:p>
          <a:p>
            <a:pPr marL="819150" lvl="1" indent="-361950" algn="just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 smtClean="0"/>
              <a:t>Concrete </a:t>
            </a:r>
            <a:r>
              <a:rPr lang="en-US" sz="2000" dirty="0"/>
              <a:t>examples of good practices, building on GEP projects funded under FP7 and </a:t>
            </a:r>
            <a:r>
              <a:rPr lang="en-US" sz="2000" dirty="0" smtClean="0"/>
              <a:t>Horizon 2020</a:t>
            </a:r>
          </a:p>
          <a:p>
            <a:pPr marL="819150" lvl="1" indent="-361950" algn="just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 smtClean="0"/>
              <a:t>Who is involved in GEPs</a:t>
            </a:r>
          </a:p>
          <a:p>
            <a:pPr marL="819150" lvl="1" indent="-361950" algn="just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 smtClean="0"/>
              <a:t>Legislative and policy b</a:t>
            </a:r>
            <a:r>
              <a:rPr lang="en-US" sz="2000" dirty="0"/>
              <a:t>a</a:t>
            </a:r>
            <a:r>
              <a:rPr lang="en-US" sz="2000" dirty="0" smtClean="0"/>
              <a:t>ckgrounds in each Member State</a:t>
            </a:r>
            <a:endParaRPr lang="en-US" sz="20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50552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F410F-4573-4B3A-A88C-0A7E4CD07A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Integration of the gender dimension in R&amp;I content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F19EC-BF90-4F9F-8609-3813CA7833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Horizon Europe </a:t>
            </a:r>
            <a:r>
              <a:rPr lang="en-GB" dirty="0" smtClean="0"/>
              <a:t>Award CRITERIA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663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Policy and legal context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Horizon Europe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991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7268" y="468000"/>
            <a:ext cx="9998708" cy="473104"/>
          </a:xfrm>
        </p:spPr>
        <p:txBody>
          <a:bodyPr anchor="t" anchorCtr="0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GB" dirty="0" smtClean="0"/>
              <a:t>Integration of the g</a:t>
            </a:r>
            <a:r>
              <a:rPr lang="en-GB" sz="3600" dirty="0" smtClean="0"/>
              <a:t>ender dimension in </a:t>
            </a:r>
            <a:r>
              <a:rPr lang="en-GB" dirty="0" smtClean="0"/>
              <a:t>R&amp;I content</a:t>
            </a:r>
            <a:endParaRPr lang="en-GB" sz="3600" dirty="0"/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705468" y="3561140"/>
            <a:ext cx="11084257" cy="3124581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spcAft>
                <a:spcPts val="0"/>
              </a:spcAft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2"/>
              </a:buClr>
            </a:pPr>
            <a:r>
              <a:rPr lang="en-US" sz="240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Why is the gender dimension important?</a:t>
            </a:r>
          </a:p>
          <a:p>
            <a:pPr>
              <a:buClr>
                <a:schemeClr val="accent2"/>
              </a:buClr>
            </a:pPr>
            <a:endParaRPr lang="en-US" b="0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●"/>
            </a:pPr>
            <a:r>
              <a:rPr lang="en-US" sz="1900" b="0" dirty="0">
                <a:solidFill>
                  <a:schemeClr val="tx1"/>
                </a:solidFill>
                <a:cs typeface="Arial" panose="020B0604020202020204" pitchFamily="34" charset="0"/>
              </a:rPr>
              <a:t>Every cell is sexed and every person is gendered 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●"/>
            </a:pPr>
            <a:r>
              <a:rPr lang="en-US" sz="1900" b="0" dirty="0">
                <a:solidFill>
                  <a:schemeClr val="tx1"/>
                </a:solidFill>
                <a:cs typeface="Arial" panose="020B0604020202020204" pitchFamily="34" charset="0"/>
              </a:rPr>
              <a:t>Brings added value of research in terms of excellence, rigor, reproducibility, creativity and business opportunities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●"/>
            </a:pPr>
            <a:r>
              <a:rPr lang="en-US" sz="1900" b="0" dirty="0">
                <a:solidFill>
                  <a:schemeClr val="tx1"/>
                </a:solidFill>
                <a:cs typeface="Arial" panose="020B0604020202020204" pitchFamily="34" charset="0"/>
              </a:rPr>
              <a:t>Brings an in-depth understanding of </a:t>
            </a:r>
            <a:r>
              <a:rPr lang="en-US" sz="1900" dirty="0">
                <a:solidFill>
                  <a:schemeClr val="tx1"/>
                </a:solidFill>
                <a:cs typeface="Arial" panose="020B0604020202020204" pitchFamily="34" charset="0"/>
              </a:rPr>
              <a:t>all people’s needs, </a:t>
            </a:r>
            <a:r>
              <a:rPr lang="en-US" sz="1900" dirty="0" err="1">
                <a:solidFill>
                  <a:schemeClr val="tx1"/>
                </a:solidFill>
                <a:cs typeface="Arial" panose="020B0604020202020204" pitchFamily="34" charset="0"/>
              </a:rPr>
              <a:t>behaviours</a:t>
            </a:r>
            <a:r>
              <a:rPr lang="en-US" sz="1900" dirty="0">
                <a:solidFill>
                  <a:schemeClr val="tx1"/>
                </a:solidFill>
                <a:cs typeface="Arial" panose="020B0604020202020204" pitchFamily="34" charset="0"/>
              </a:rPr>
              <a:t> and attitudes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●"/>
            </a:pPr>
            <a:r>
              <a:rPr lang="en-US" sz="1900" b="0" dirty="0">
                <a:solidFill>
                  <a:schemeClr val="tx1"/>
                </a:solidFill>
                <a:cs typeface="Arial" panose="020B0604020202020204" pitchFamily="34" charset="0"/>
              </a:rPr>
              <a:t>Goods and services better suited to the needs of all citizens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●"/>
            </a:pPr>
            <a:r>
              <a:rPr lang="en-US" sz="1900" b="0" dirty="0">
                <a:solidFill>
                  <a:schemeClr val="tx1"/>
                </a:solidFill>
                <a:cs typeface="Arial" panose="020B0604020202020204" pitchFamily="34" charset="0"/>
              </a:rPr>
              <a:t>Enhanced societal relevance of research and innovation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●"/>
            </a:pPr>
            <a:endParaRPr lang="en-US" b="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68" y="288000"/>
            <a:ext cx="972000" cy="972000"/>
          </a:xfrm>
          <a:prstGeom prst="rect">
            <a:avLst/>
          </a:prstGeom>
        </p:spPr>
      </p:pic>
      <p:sp>
        <p:nvSpPr>
          <p:cNvPr id="14" name="Text Placeholder 2"/>
          <p:cNvSpPr txBox="1">
            <a:spLocks/>
          </p:cNvSpPr>
          <p:nvPr/>
        </p:nvSpPr>
        <p:spPr>
          <a:xfrm>
            <a:off x="804209" y="1316903"/>
            <a:ext cx="10265531" cy="729111"/>
          </a:xfrm>
          <a:prstGeom prst="rect">
            <a:avLst/>
          </a:prstGeom>
          <a:ln w="28575">
            <a:solidFill>
              <a:schemeClr val="accent4"/>
            </a:solidFill>
            <a:prstDash val="sysDot"/>
          </a:ln>
        </p:spPr>
        <p:txBody>
          <a:bodyPr vert="horz" lIns="91440" tIns="144000" rIns="91440" bIns="45720" rtlCol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spcAft>
                <a:spcPts val="0"/>
              </a:spcAft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39963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sz="1600" i="1" dirty="0" smtClean="0">
                <a:solidFill>
                  <a:srgbClr val="404A52"/>
                </a:solidFill>
              </a:rPr>
              <a:t>Addressing </a:t>
            </a:r>
            <a:r>
              <a:rPr lang="en-US" sz="1600" i="1" dirty="0">
                <a:solidFill>
                  <a:srgbClr val="404A52"/>
                </a:solidFill>
              </a:rPr>
              <a:t>the gender dimension in research and innovation entails taking into account sex and gender in the whole research &amp; innovation </a:t>
            </a:r>
            <a:r>
              <a:rPr lang="en-US" sz="1600" i="1" dirty="0" smtClean="0">
                <a:solidFill>
                  <a:srgbClr val="404A52"/>
                </a:solidFill>
              </a:rPr>
              <a:t>process.</a:t>
            </a:r>
            <a:endParaRPr lang="en-US" sz="1600" i="1" dirty="0">
              <a:solidFill>
                <a:srgbClr val="404A52"/>
              </a:solidFill>
            </a:endParaRPr>
          </a:p>
          <a:p>
            <a:pPr marL="2239963">
              <a:spcAft>
                <a:spcPts val="1200"/>
              </a:spcAft>
              <a:buClr>
                <a:schemeClr val="tx1"/>
              </a:buClr>
            </a:pPr>
            <a:endParaRPr lang="en-GB" sz="1600" i="1" dirty="0" smtClean="0">
              <a:solidFill>
                <a:srgbClr val="404A52"/>
              </a:solidFill>
            </a:endParaRPr>
          </a:p>
          <a:p>
            <a:pPr marL="2239963">
              <a:spcAft>
                <a:spcPts val="1200"/>
              </a:spcAft>
              <a:buClr>
                <a:schemeClr val="tx1"/>
              </a:buClr>
            </a:pPr>
            <a:endParaRPr lang="en-GB" dirty="0">
              <a:solidFill>
                <a:srgbClr val="404A52"/>
              </a:solidFill>
            </a:endParaRPr>
          </a:p>
        </p:txBody>
      </p:sp>
      <p:sp>
        <p:nvSpPr>
          <p:cNvPr id="15" name="Pentagon 11">
            <a:extLst>
              <a:ext uri="{FF2B5EF4-FFF2-40B4-BE49-F238E27FC236}">
                <a16:creationId xmlns:a16="http://schemas.microsoft.com/office/drawing/2014/main" id="{23128E1A-CB89-47F8-938A-56BB556A2F49}"/>
              </a:ext>
            </a:extLst>
          </p:cNvPr>
          <p:cNvSpPr/>
          <p:nvPr/>
        </p:nvSpPr>
        <p:spPr bwMode="auto">
          <a:xfrm>
            <a:off x="1167969" y="1412337"/>
            <a:ext cx="1714893" cy="558094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18000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marL="3175"/>
            <a:r>
              <a:rPr lang="fr-BE" sz="1800" b="1" i="1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Gender </a:t>
            </a:r>
            <a:br>
              <a:rPr lang="fr-BE" sz="1800" b="1" i="1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BE" sz="1800" b="1" i="1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dimension</a:t>
            </a:r>
            <a:endParaRPr lang="en-GB" sz="1800" b="1" i="1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Round Diagonal Corner Rectangle 15"/>
          <p:cNvSpPr/>
          <p:nvPr/>
        </p:nvSpPr>
        <p:spPr>
          <a:xfrm>
            <a:off x="963234" y="2301027"/>
            <a:ext cx="10265531" cy="1095711"/>
          </a:xfrm>
          <a:prstGeom prst="round2Diag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  <a:buClr>
                <a:srgbClr val="FBC400"/>
              </a:buClr>
            </a:pPr>
            <a:endParaRPr lang="en-US" b="1" kern="0" spc="-30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  <a:buClr>
                <a:srgbClr val="FBC400"/>
              </a:buClr>
            </a:pPr>
            <a:r>
              <a:rPr lang="en-US" b="1" kern="0" spc="-30" dirty="0" smtClean="0">
                <a:solidFill>
                  <a:schemeClr val="bg1"/>
                </a:solidFill>
                <a:cs typeface="Arial" panose="020B0604020202020204" pitchFamily="34" charset="0"/>
              </a:rPr>
              <a:t>Under Horizon Europe the </a:t>
            </a:r>
            <a:r>
              <a:rPr lang="en-US" b="1" kern="0" spc="-30" dirty="0">
                <a:solidFill>
                  <a:schemeClr val="accent2"/>
                </a:solidFill>
                <a:cs typeface="Arial" panose="020B0604020202020204" pitchFamily="34" charset="0"/>
              </a:rPr>
              <a:t>integration of the gender </a:t>
            </a:r>
            <a:r>
              <a:rPr lang="en-US" b="1" kern="0" spc="-30" dirty="0">
                <a:solidFill>
                  <a:srgbClr val="931680"/>
                </a:solidFill>
                <a:cs typeface="Arial" panose="020B0604020202020204" pitchFamily="34" charset="0"/>
              </a:rPr>
              <a:t>dimension into R&amp;I content </a:t>
            </a:r>
            <a:r>
              <a:rPr lang="en-US" b="1" kern="0" spc="-30" dirty="0">
                <a:solidFill>
                  <a:schemeClr val="bg1"/>
                </a:solidFill>
                <a:cs typeface="Arial" panose="020B0604020202020204" pitchFamily="34" charset="0"/>
              </a:rPr>
              <a:t>is </a:t>
            </a:r>
            <a:r>
              <a:rPr lang="en-US" b="1" kern="0" spc="-30" dirty="0" smtClean="0">
                <a:solidFill>
                  <a:schemeClr val="accent2"/>
                </a:solidFill>
                <a:cs typeface="Arial" panose="020B0604020202020204" pitchFamily="34" charset="0"/>
              </a:rPr>
              <a:t>mandatory</a:t>
            </a:r>
            <a:r>
              <a:rPr lang="en-US" b="1" kern="0" spc="-3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b="1" kern="0" spc="-30" dirty="0">
                <a:solidFill>
                  <a:schemeClr val="bg1"/>
                </a:solidFill>
                <a:cs typeface="Arial" panose="020B0604020202020204" pitchFamily="34" charset="0"/>
              </a:rPr>
              <a:t>unless </a:t>
            </a:r>
            <a:r>
              <a:rPr lang="en-US" b="1" kern="0" spc="-30" dirty="0" smtClean="0">
                <a:solidFill>
                  <a:schemeClr val="bg1"/>
                </a:solidFill>
                <a:cs typeface="Arial" panose="020B0604020202020204" pitchFamily="34" charset="0"/>
              </a:rPr>
              <a:t>the topic description explicitly includes a sentence such as the following:</a:t>
            </a:r>
          </a:p>
          <a:p>
            <a:pPr algn="ctr">
              <a:spcAft>
                <a:spcPts val="1200"/>
              </a:spcAft>
              <a:buClr>
                <a:srgbClr val="FBC400"/>
              </a:buClr>
            </a:pPr>
            <a:r>
              <a:rPr lang="en-US" sz="1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“</a:t>
            </a:r>
            <a:r>
              <a:rPr lang="en-US" sz="1400" b="1" dirty="0">
                <a:solidFill>
                  <a:schemeClr val="bg1"/>
                </a:solidFill>
                <a:cs typeface="Arial" panose="020B0604020202020204" pitchFamily="34" charset="0"/>
              </a:rPr>
              <a:t>In this topic the integration of the gender dimension (sex and gender analysis) in research and innovation content is not a mandatory requirement.”</a:t>
            </a:r>
          </a:p>
          <a:p>
            <a:pPr>
              <a:spcAft>
                <a:spcPts val="1200"/>
              </a:spcAft>
              <a:buClr>
                <a:srgbClr val="FBC400"/>
              </a:buClr>
            </a:pPr>
            <a:endParaRPr lang="de-DE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12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672" y="187194"/>
            <a:ext cx="10515600" cy="1177014"/>
          </a:xfrm>
        </p:spPr>
        <p:txBody>
          <a:bodyPr/>
          <a:lstStyle/>
          <a:p>
            <a:r>
              <a:rPr lang="en-GB" dirty="0">
                <a:cs typeface="Arial" panose="020B0604020202020204" pitchFamily="34" charset="0"/>
              </a:rPr>
              <a:t>Gendered Innovations </a:t>
            </a:r>
            <a:r>
              <a:rPr lang="en-GB" dirty="0" smtClean="0">
                <a:cs typeface="Arial" panose="020B0604020202020204" pitchFamily="34" charset="0"/>
              </a:rPr>
              <a:t>: How inclusive analysis contributes to research and innovation</a:t>
            </a:r>
            <a:endParaRPr lang="en-GB" sz="3600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323672" y="1625721"/>
            <a:ext cx="9250888" cy="47557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spcAft>
                <a:spcPts val="0"/>
              </a:spcAft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0850" lvl="0" indent="-285750" fontAlgn="base"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b="0" dirty="0">
                <a:solidFill>
                  <a:srgbClr val="4D4D4D"/>
                </a:solidFill>
                <a:cs typeface="Arial" panose="020B0604020202020204" pitchFamily="34" charset="0"/>
              </a:rPr>
              <a:t>15 new </a:t>
            </a:r>
            <a:r>
              <a:rPr lang="en-US" altLang="en-US" dirty="0">
                <a:solidFill>
                  <a:srgbClr val="4D4D4D"/>
                </a:solidFill>
                <a:cs typeface="Arial" panose="020B0604020202020204" pitchFamily="34" charset="0"/>
              </a:rPr>
              <a:t>case studies </a:t>
            </a:r>
            <a:r>
              <a:rPr lang="en-US" altLang="en-US" b="0" dirty="0">
                <a:solidFill>
                  <a:srgbClr val="4D4D4D"/>
                </a:solidFill>
                <a:cs typeface="Arial" panose="020B0604020202020204" pitchFamily="34" charset="0"/>
              </a:rPr>
              <a:t>in health, AI &amp; robotics, climate change, energy, transport, urban planning, waste management, agriculture, taxation, </a:t>
            </a:r>
            <a:r>
              <a:rPr lang="en-US" altLang="en-US" b="0" dirty="0" smtClean="0">
                <a:solidFill>
                  <a:srgbClr val="4D4D4D"/>
                </a:solidFill>
                <a:cs typeface="Arial" panose="020B0604020202020204" pitchFamily="34" charset="0"/>
              </a:rPr>
              <a:t>      venture </a:t>
            </a:r>
            <a:r>
              <a:rPr lang="en-US" altLang="en-US" b="0" dirty="0">
                <a:solidFill>
                  <a:srgbClr val="4D4D4D"/>
                </a:solidFill>
                <a:cs typeface="Arial" panose="020B0604020202020204" pitchFamily="34" charset="0"/>
              </a:rPr>
              <a:t>funding) building on Horizon 2020 funded projects</a:t>
            </a:r>
          </a:p>
          <a:p>
            <a:pPr marL="450850" lvl="0" indent="-285750" fontAlgn="base"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dirty="0">
                <a:solidFill>
                  <a:srgbClr val="4D4D4D"/>
                </a:solidFill>
                <a:cs typeface="Arial" panose="020B0604020202020204" pitchFamily="34" charset="0"/>
              </a:rPr>
              <a:t>Refined methodologies</a:t>
            </a:r>
            <a:r>
              <a:rPr lang="en-US" altLang="en-US" b="0" dirty="0">
                <a:solidFill>
                  <a:srgbClr val="4D4D4D"/>
                </a:solidFill>
                <a:cs typeface="Arial" panose="020B0604020202020204" pitchFamily="34" charset="0"/>
              </a:rPr>
              <a:t> on the integration of sex/gender based analysis, and intersectional analysis, in R&amp;I content</a:t>
            </a:r>
          </a:p>
          <a:p>
            <a:pPr marL="450850" lvl="0" indent="-285750" fontAlgn="base">
              <a:spcBef>
                <a:spcPct val="0"/>
              </a:spcBef>
              <a:spcAft>
                <a:spcPts val="1800"/>
              </a:spcAft>
              <a:buClr>
                <a:srgbClr val="FFC0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dirty="0">
                <a:solidFill>
                  <a:srgbClr val="4D4D4D"/>
                </a:solidFill>
                <a:cs typeface="Arial" panose="020B0604020202020204" pitchFamily="34" charset="0"/>
              </a:rPr>
              <a:t>Evidence-based policy recommendations </a:t>
            </a:r>
            <a:r>
              <a:rPr lang="en-US" altLang="en-US" b="0" dirty="0">
                <a:solidFill>
                  <a:srgbClr val="4D4D4D"/>
                </a:solidFill>
                <a:cs typeface="Arial" panose="020B0604020202020204" pitchFamily="34" charset="0"/>
              </a:rPr>
              <a:t>for Horizon Europe</a:t>
            </a:r>
          </a:p>
          <a:p>
            <a:pPr marL="450850" lvl="0" indent="-285750" fontAlgn="base">
              <a:spcBef>
                <a:spcPct val="0"/>
              </a:spcBef>
              <a:spcAft>
                <a:spcPts val="1800"/>
              </a:spcAft>
              <a:buClr>
                <a:srgbClr val="FFC0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dirty="0">
                <a:solidFill>
                  <a:srgbClr val="4D4D4D"/>
                </a:solidFill>
                <a:cs typeface="Arial" panose="020B0604020202020204" pitchFamily="34" charset="0"/>
              </a:rPr>
              <a:t>Awareness raising</a:t>
            </a:r>
            <a:r>
              <a:rPr lang="en-US" altLang="en-US" b="0" dirty="0">
                <a:solidFill>
                  <a:srgbClr val="4D4D4D"/>
                </a:solidFill>
                <a:cs typeface="Arial" panose="020B0604020202020204" pitchFamily="34" charset="0"/>
              </a:rPr>
              <a:t> material including factsheets</a:t>
            </a:r>
          </a:p>
          <a:p>
            <a:pPr marL="342900" lvl="0" indent="-342900"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rgbClr val="32863A"/>
                </a:solidFill>
                <a:cs typeface="Arial" panose="020B0604020202020204" pitchFamily="34" charset="0"/>
                <a:sym typeface="Wingdings"/>
                <a:hlinkClick r:id="rId2"/>
              </a:rPr>
              <a:t>Case study </a:t>
            </a:r>
            <a:r>
              <a:rPr lang="en-US" altLang="en-US" b="0" dirty="0">
                <a:solidFill>
                  <a:srgbClr val="32863A"/>
                </a:solidFill>
                <a:cs typeface="Arial" panose="020B0604020202020204" pitchFamily="34" charset="0"/>
                <a:sym typeface="Wingdings"/>
                <a:hlinkClick r:id="rId2"/>
              </a:rPr>
              <a:t>on the impact of sex &amp; gender in the COVID-19 pandemic</a:t>
            </a:r>
            <a:endParaRPr lang="en-US" altLang="en-US" b="0" dirty="0">
              <a:solidFill>
                <a:srgbClr val="32863A"/>
              </a:solidFill>
              <a:cs typeface="Arial" panose="020B0604020202020204" pitchFamily="34" charset="0"/>
              <a:sym typeface="Wingdings"/>
            </a:endParaRPr>
          </a:p>
          <a:p>
            <a:pPr marL="342900" lvl="0" indent="-342900"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rgbClr val="32863A"/>
                </a:solidFill>
                <a:cs typeface="Arial" panose="020B0604020202020204" pitchFamily="34" charset="0"/>
                <a:sym typeface="Wingdings"/>
                <a:hlinkClick r:id="rId3"/>
              </a:rPr>
              <a:t>Factsheet </a:t>
            </a:r>
            <a:r>
              <a:rPr lang="en-US" altLang="en-US" b="0" dirty="0">
                <a:solidFill>
                  <a:srgbClr val="32863A"/>
                </a:solidFill>
                <a:cs typeface="Arial" panose="020B0604020202020204" pitchFamily="34" charset="0"/>
                <a:sym typeface="Wingdings"/>
                <a:hlinkClick r:id="rId3"/>
              </a:rPr>
              <a:t>on gender and intersectional bias in AI</a:t>
            </a:r>
            <a:endParaRPr lang="en-US" altLang="en-US" b="0" dirty="0">
              <a:solidFill>
                <a:srgbClr val="32863A"/>
              </a:solidFill>
              <a:cs typeface="Arial" panose="020B0604020202020204" pitchFamily="34" charset="0"/>
              <a:sym typeface="Wingdings"/>
            </a:endParaRPr>
          </a:p>
          <a:p>
            <a:pPr marL="342900" lvl="0" indent="-342900">
              <a:spcAft>
                <a:spcPts val="800"/>
              </a:spcAft>
              <a:buFont typeface="Wingdings" panose="05000000000000000000" pitchFamily="2" charset="2"/>
              <a:buChar char="à"/>
              <a:defRPr/>
            </a:pPr>
            <a:r>
              <a:rPr lang="en-US" altLang="en-US" dirty="0">
                <a:solidFill>
                  <a:srgbClr val="32863A"/>
                </a:solidFill>
                <a:cs typeface="Arial" panose="020B0604020202020204" pitchFamily="34" charset="0"/>
                <a:sym typeface="Wingdings"/>
              </a:rPr>
              <a:t>Full </a:t>
            </a:r>
            <a:r>
              <a:rPr lang="en-US" altLang="en-US" dirty="0">
                <a:solidFill>
                  <a:srgbClr val="32863A"/>
                </a:solidFill>
                <a:cs typeface="Arial" panose="020B0604020202020204" pitchFamily="34" charset="0"/>
                <a:sym typeface="Wingdings"/>
                <a:hlinkClick r:id="rId4"/>
              </a:rPr>
              <a:t>Policy Review Report </a:t>
            </a:r>
            <a:r>
              <a:rPr lang="en-US" altLang="en-US" dirty="0">
                <a:solidFill>
                  <a:srgbClr val="32863A"/>
                </a:solidFill>
                <a:cs typeface="Arial" panose="020B0604020202020204" pitchFamily="34" charset="0"/>
                <a:sym typeface="Wingdings"/>
              </a:rPr>
              <a:t>and </a:t>
            </a:r>
            <a:r>
              <a:rPr lang="en-US" altLang="en-US" dirty="0">
                <a:solidFill>
                  <a:srgbClr val="32863A"/>
                </a:solidFill>
                <a:cs typeface="Arial" panose="020B0604020202020204" pitchFamily="34" charset="0"/>
                <a:sym typeface="Wingdings"/>
                <a:hlinkClick r:id="rId5"/>
              </a:rPr>
              <a:t>Factsheet</a:t>
            </a:r>
            <a:r>
              <a:rPr lang="en-US" altLang="en-US" dirty="0">
                <a:solidFill>
                  <a:srgbClr val="32863A"/>
                </a:solidFill>
                <a:cs typeface="Arial" panose="020B0604020202020204" pitchFamily="34" charset="0"/>
                <a:sym typeface="Wingdings"/>
              </a:rPr>
              <a:t> released on 25 November 2020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b="0" dirty="0">
                <a:solidFill>
                  <a:srgbClr val="4D4D4D"/>
                </a:solidFill>
                <a:cs typeface="Arial" panose="020B0604020202020204" pitchFamily="34" charset="0"/>
                <a:sym typeface="Wingdings"/>
                <a:hlinkClick r:id="rId6"/>
              </a:rPr>
              <a:t>Interview of Commissioner Gabriel in KILDEN News</a:t>
            </a:r>
            <a:r>
              <a:rPr lang="en-US" altLang="en-US" b="0" dirty="0">
                <a:solidFill>
                  <a:srgbClr val="4D4D4D"/>
                </a:solidFill>
                <a:cs typeface="Arial" panose="020B0604020202020204" pitchFamily="34" charset="0"/>
                <a:sym typeface="Wingdings"/>
              </a:rPr>
              <a:t> (25/11/2020)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US" altLang="en-US" b="0" i="1" dirty="0">
                <a:solidFill>
                  <a:srgbClr val="4D4D4D"/>
                </a:solidFill>
                <a:cs typeface="Arial" panose="020B0604020202020204" pitchFamily="34" charset="0"/>
                <a:sym typeface="Wingdings"/>
                <a:hlinkClick r:id="rId7"/>
              </a:rPr>
              <a:t>Nature</a:t>
            </a:r>
            <a:r>
              <a:rPr lang="en-US" altLang="en-US" b="0" dirty="0">
                <a:solidFill>
                  <a:srgbClr val="4D4D4D"/>
                </a:solidFill>
                <a:cs typeface="Arial" panose="020B0604020202020204" pitchFamily="34" charset="0"/>
                <a:sym typeface="Wingdings"/>
                <a:hlinkClick r:id="rId7"/>
              </a:rPr>
              <a:t> editorial </a:t>
            </a:r>
            <a:r>
              <a:rPr lang="en-US" altLang="en-US" b="0" dirty="0">
                <a:solidFill>
                  <a:srgbClr val="4D4D4D"/>
                </a:solidFill>
                <a:cs typeface="Arial" panose="020B0604020202020204" pitchFamily="34" charset="0"/>
                <a:sym typeface="Wingdings"/>
              </a:rPr>
              <a:t>(09/12/2020)</a:t>
            </a:r>
            <a:endParaRPr lang="en-US" altLang="en-US" b="0" dirty="0">
              <a:solidFill>
                <a:srgbClr val="4D4D4D"/>
              </a:solidFill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/>
          <a:srcRect l="34687" t="16111" r="36667" b="10925"/>
          <a:stretch/>
        </p:blipFill>
        <p:spPr>
          <a:xfrm>
            <a:off x="9188246" y="1625721"/>
            <a:ext cx="2499051" cy="358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94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F410F-4573-4B3A-A88C-0A7E4CD07A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Gender balance in research teams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F19EC-BF90-4F9F-8609-3813CA7833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Horizon Europe </a:t>
            </a:r>
            <a:r>
              <a:rPr lang="en-GB" dirty="0" smtClean="0"/>
              <a:t>PROPOSAL RANKING CRITERIA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081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 txBox="1">
            <a:spLocks/>
          </p:cNvSpPr>
          <p:nvPr/>
        </p:nvSpPr>
        <p:spPr>
          <a:xfrm>
            <a:off x="695642" y="1665025"/>
            <a:ext cx="11371006" cy="48285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spcAft>
                <a:spcPts val="0"/>
              </a:spcAft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Method </a:t>
            </a:r>
            <a:r>
              <a:rPr lang="en-US" sz="2000" dirty="0">
                <a:solidFill>
                  <a:schemeClr val="tx2"/>
                </a:solidFill>
              </a:rPr>
              <a:t>to establish the priority order </a:t>
            </a:r>
            <a:endParaRPr lang="en-GB" sz="2000" dirty="0">
              <a:solidFill>
                <a:schemeClr val="tx2"/>
              </a:solidFill>
            </a:endParaRPr>
          </a:p>
          <a:p>
            <a:pPr lvl="1">
              <a:spcAft>
                <a:spcPts val="800"/>
              </a:spcAft>
            </a:pPr>
            <a:r>
              <a:rPr lang="en-US" sz="2000" b="0" dirty="0">
                <a:solidFill>
                  <a:schemeClr val="tx1"/>
                </a:solidFill>
              </a:rPr>
              <a:t>For each group of proposals with the same score, starting with the group achieving the highest score and continuing in descending order</a:t>
            </a:r>
            <a:r>
              <a:rPr lang="en-US" sz="2000" b="0" dirty="0" smtClean="0">
                <a:solidFill>
                  <a:schemeClr val="tx1"/>
                </a:solidFill>
              </a:rPr>
              <a:t>:</a:t>
            </a:r>
            <a:endParaRPr lang="en-US" sz="2000" b="0" dirty="0">
              <a:solidFill>
                <a:schemeClr val="tx1"/>
              </a:solidFill>
            </a:endParaRPr>
          </a:p>
          <a:p>
            <a:pPr marL="457200" lvl="0" indent="-360000">
              <a:lnSpc>
                <a:spcPct val="114000"/>
              </a:lnSpc>
              <a:spcAft>
                <a:spcPts val="800"/>
              </a:spcAft>
              <a:buClr>
                <a:schemeClr val="accent2"/>
              </a:buClr>
              <a:buFont typeface="+mj-lt"/>
              <a:buAutoNum type="arabicPeriod"/>
            </a:pPr>
            <a:r>
              <a:rPr lang="en-US" b="0" dirty="0" smtClean="0">
                <a:solidFill>
                  <a:schemeClr val="tx1"/>
                </a:solidFill>
              </a:rPr>
              <a:t>Aspects of </a:t>
            </a:r>
            <a:r>
              <a:rPr lang="en-US" b="0" dirty="0">
                <a:solidFill>
                  <a:schemeClr val="tx1"/>
                </a:solidFill>
              </a:rPr>
              <a:t>the call that have not otherwise been covered by </a:t>
            </a:r>
            <a:r>
              <a:rPr lang="en-US" b="0" dirty="0" smtClean="0">
                <a:solidFill>
                  <a:schemeClr val="tx1"/>
                </a:solidFill>
              </a:rPr>
              <a:t>more </a:t>
            </a:r>
            <a:r>
              <a:rPr lang="en-US" b="0" dirty="0">
                <a:solidFill>
                  <a:schemeClr val="tx1"/>
                </a:solidFill>
              </a:rPr>
              <a:t>highly ranked proposals </a:t>
            </a:r>
          </a:p>
          <a:p>
            <a:pPr marL="457200" lvl="0" indent="-360000">
              <a:lnSpc>
                <a:spcPct val="114000"/>
              </a:lnSpc>
              <a:spcAft>
                <a:spcPts val="800"/>
              </a:spcAft>
              <a:buClr>
                <a:schemeClr val="accent2"/>
              </a:buClr>
              <a:buFont typeface="+mj-lt"/>
              <a:buAutoNum type="arabicPeriod"/>
            </a:pPr>
            <a:r>
              <a:rPr lang="en-US" b="0" dirty="0" smtClean="0">
                <a:solidFill>
                  <a:schemeClr val="tx1"/>
                </a:solidFill>
              </a:rPr>
              <a:t>Scores </a:t>
            </a:r>
            <a:r>
              <a:rPr lang="en-US" b="0" dirty="0">
                <a:solidFill>
                  <a:schemeClr val="tx1"/>
                </a:solidFill>
              </a:rPr>
              <a:t>on </a:t>
            </a:r>
            <a:r>
              <a:rPr lang="en-US" b="0" dirty="0" smtClean="0">
                <a:solidFill>
                  <a:schemeClr val="tx1"/>
                </a:solidFill>
              </a:rPr>
              <a:t>‘Excellence’ then on ‘Impact’ (for IAs, </a:t>
            </a:r>
            <a:r>
              <a:rPr lang="en-US" b="0" dirty="0">
                <a:solidFill>
                  <a:schemeClr val="tx1"/>
                </a:solidFill>
              </a:rPr>
              <a:t>scores </a:t>
            </a:r>
            <a:r>
              <a:rPr lang="en-US" b="0" dirty="0" smtClean="0">
                <a:solidFill>
                  <a:schemeClr val="tx1"/>
                </a:solidFill>
              </a:rPr>
              <a:t>on ‘Impact’ then ‘Excellence’)</a:t>
            </a:r>
            <a:endParaRPr lang="en-US" b="0" dirty="0">
              <a:solidFill>
                <a:schemeClr val="tx1"/>
              </a:solidFill>
            </a:endParaRPr>
          </a:p>
          <a:p>
            <a:pPr marL="457200" lvl="0" indent="-360000">
              <a:lnSpc>
                <a:spcPct val="114000"/>
              </a:lnSpc>
              <a:spcAft>
                <a:spcPts val="800"/>
              </a:spcAft>
              <a:buClr>
                <a:schemeClr val="accent2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accent2"/>
                </a:solidFill>
              </a:rPr>
              <a:t>Gender </a:t>
            </a:r>
            <a:r>
              <a:rPr lang="en-US" dirty="0">
                <a:solidFill>
                  <a:schemeClr val="accent2"/>
                </a:solidFill>
              </a:rPr>
              <a:t>balance among </a:t>
            </a:r>
            <a:r>
              <a:rPr lang="en-US" dirty="0" smtClean="0">
                <a:solidFill>
                  <a:schemeClr val="accent2"/>
                </a:solidFill>
              </a:rPr>
              <a:t>personnel </a:t>
            </a:r>
            <a:r>
              <a:rPr lang="en-US" dirty="0">
                <a:solidFill>
                  <a:schemeClr val="accent2"/>
                </a:solidFill>
              </a:rPr>
              <a:t>named in the proposal who will </a:t>
            </a:r>
            <a:r>
              <a:rPr lang="en-US" dirty="0" smtClean="0">
                <a:solidFill>
                  <a:schemeClr val="accent2"/>
                </a:solidFill>
              </a:rPr>
              <a:t>be </a:t>
            </a:r>
            <a:r>
              <a:rPr lang="en-US" dirty="0">
                <a:solidFill>
                  <a:schemeClr val="accent2"/>
                </a:solidFill>
              </a:rPr>
              <a:t>primarily responsible for carrying out the research and/or innovation activities, and </a:t>
            </a:r>
            <a:r>
              <a:rPr lang="en-US" dirty="0" smtClean="0">
                <a:solidFill>
                  <a:schemeClr val="accent2"/>
                </a:solidFill>
              </a:rPr>
              <a:t>who </a:t>
            </a:r>
            <a:r>
              <a:rPr lang="en-US" dirty="0">
                <a:solidFill>
                  <a:schemeClr val="accent2"/>
                </a:solidFill>
              </a:rPr>
              <a:t>are included in the researchers table in the proposal</a:t>
            </a:r>
          </a:p>
          <a:p>
            <a:pPr marL="457200" lvl="0" indent="-360000">
              <a:lnSpc>
                <a:spcPct val="114000"/>
              </a:lnSpc>
              <a:spcAft>
                <a:spcPts val="800"/>
              </a:spcAft>
              <a:buClr>
                <a:schemeClr val="accent2"/>
              </a:buClr>
              <a:buFont typeface="+mj-lt"/>
              <a:buAutoNum type="arabicPeriod"/>
            </a:pPr>
            <a:r>
              <a:rPr lang="en-US" b="0" dirty="0" smtClean="0">
                <a:solidFill>
                  <a:schemeClr val="tx1"/>
                </a:solidFill>
              </a:rPr>
              <a:t>Geographical diversity</a:t>
            </a:r>
          </a:p>
          <a:p>
            <a:pPr marL="457200" lvl="0" indent="-360000">
              <a:lnSpc>
                <a:spcPct val="114000"/>
              </a:lnSpc>
              <a:spcAft>
                <a:spcPts val="1800"/>
              </a:spcAft>
              <a:buClr>
                <a:schemeClr val="accent2"/>
              </a:buClr>
              <a:buFont typeface="+mj-lt"/>
              <a:buAutoNum type="arabicPeriod"/>
            </a:pPr>
            <a:r>
              <a:rPr lang="en-US" b="0" dirty="0" smtClean="0">
                <a:solidFill>
                  <a:schemeClr val="tx1"/>
                </a:solidFill>
              </a:rPr>
              <a:t>Other factors set by the panel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fr-BE" sz="2000" dirty="0" err="1" smtClean="0">
                <a:solidFill>
                  <a:srgbClr val="004494"/>
                </a:solidFill>
              </a:rPr>
              <a:t>Three</a:t>
            </a:r>
            <a:r>
              <a:rPr lang="fr-BE" sz="2000" dirty="0" smtClean="0">
                <a:solidFill>
                  <a:srgbClr val="004494"/>
                </a:solidFill>
              </a:rPr>
              <a:t> </a:t>
            </a:r>
            <a:r>
              <a:rPr lang="fr-BE" sz="2000" dirty="0" err="1" smtClean="0">
                <a:solidFill>
                  <a:srgbClr val="004494"/>
                </a:solidFill>
              </a:rPr>
              <a:t>gender</a:t>
            </a:r>
            <a:r>
              <a:rPr lang="fr-BE" sz="2000" dirty="0" smtClean="0">
                <a:solidFill>
                  <a:srgbClr val="004494"/>
                </a:solidFill>
              </a:rPr>
              <a:t> </a:t>
            </a:r>
            <a:r>
              <a:rPr lang="fr-BE" sz="2000" dirty="0" err="1" smtClean="0">
                <a:solidFill>
                  <a:srgbClr val="004494"/>
                </a:solidFill>
              </a:rPr>
              <a:t>identity</a:t>
            </a:r>
            <a:r>
              <a:rPr lang="fr-BE" sz="2000" dirty="0" smtClean="0">
                <a:solidFill>
                  <a:srgbClr val="004494"/>
                </a:solidFill>
              </a:rPr>
              <a:t> </a:t>
            </a:r>
            <a:r>
              <a:rPr lang="fr-BE" sz="2000" dirty="0" err="1" smtClean="0">
                <a:solidFill>
                  <a:srgbClr val="004494"/>
                </a:solidFill>
              </a:rPr>
              <a:t>categories</a:t>
            </a:r>
            <a:r>
              <a:rPr lang="fr-BE" sz="2000" dirty="0" smtClean="0">
                <a:solidFill>
                  <a:srgbClr val="004494"/>
                </a:solidFill>
              </a:rPr>
              <a:t>: </a:t>
            </a:r>
            <a:r>
              <a:rPr lang="fr-BE" sz="2000" dirty="0" err="1" smtClean="0">
                <a:solidFill>
                  <a:srgbClr val="004494"/>
                </a:solidFill>
              </a:rPr>
              <a:t>woman</a:t>
            </a:r>
            <a:r>
              <a:rPr lang="fr-BE" sz="2000" dirty="0" smtClean="0">
                <a:solidFill>
                  <a:srgbClr val="004494"/>
                </a:solidFill>
              </a:rPr>
              <a:t>, man, non-</a:t>
            </a:r>
            <a:r>
              <a:rPr lang="fr-BE" sz="2000" dirty="0" err="1" smtClean="0">
                <a:solidFill>
                  <a:srgbClr val="004494"/>
                </a:solidFill>
              </a:rPr>
              <a:t>binary</a:t>
            </a:r>
            <a:endParaRPr lang="en-GB" sz="2000" dirty="0">
              <a:solidFill>
                <a:srgbClr val="004494"/>
              </a:solidFill>
            </a:endParaRPr>
          </a:p>
          <a:p>
            <a:pPr marL="97200" lvl="0">
              <a:lnSpc>
                <a:spcPct val="114000"/>
              </a:lnSpc>
              <a:spcAft>
                <a:spcPts val="1200"/>
              </a:spcAft>
              <a:buClr>
                <a:schemeClr val="accent2"/>
              </a:buClr>
            </a:pPr>
            <a:endParaRPr lang="en-US" b="0" dirty="0" smtClean="0">
              <a:solidFill>
                <a:schemeClr val="tx1"/>
              </a:solidFill>
            </a:endParaRPr>
          </a:p>
          <a:p>
            <a:pPr lvl="1">
              <a:spcAft>
                <a:spcPts val="1200"/>
              </a:spcAft>
              <a:buClr>
                <a:schemeClr val="accent2"/>
              </a:buClr>
            </a:pPr>
            <a:endParaRPr lang="en-GB" sz="2000" b="0" dirty="0" smtClean="0">
              <a:solidFill>
                <a:schemeClr val="tx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736434" y="729470"/>
            <a:ext cx="9541768" cy="564543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300" dirty="0" smtClean="0">
                <a:solidFill>
                  <a:srgbClr val="004494"/>
                </a:solidFill>
              </a:rPr>
              <a:t>Ranking Criteria for ex </a:t>
            </a:r>
            <a:r>
              <a:rPr lang="en-GB" sz="3300" dirty="0" err="1" smtClean="0">
                <a:solidFill>
                  <a:srgbClr val="004494"/>
                </a:solidFill>
              </a:rPr>
              <a:t>aequo</a:t>
            </a:r>
            <a:r>
              <a:rPr lang="en-GB" sz="3300" dirty="0" smtClean="0">
                <a:solidFill>
                  <a:srgbClr val="004494"/>
                </a:solidFill>
              </a:rPr>
              <a:t> proposals</a:t>
            </a:r>
            <a:endParaRPr lang="en-GB" sz="3300" b="0" dirty="0">
              <a:solidFill>
                <a:srgbClr val="004494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38199" y="579741"/>
            <a:ext cx="864000" cy="864000"/>
            <a:chOff x="10070085" y="4807760"/>
            <a:chExt cx="864000" cy="864000"/>
          </a:xfrm>
        </p:grpSpPr>
        <p:sp>
          <p:nvSpPr>
            <p:cNvPr id="14" name="Oval 13"/>
            <p:cNvSpPr/>
            <p:nvPr/>
          </p:nvSpPr>
          <p:spPr>
            <a:xfrm>
              <a:off x="10070085" y="4807760"/>
              <a:ext cx="864000" cy="8640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4320" y="4841995"/>
              <a:ext cx="795530" cy="7955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1564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Useful Resources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Horizon Europe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018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755" y="494000"/>
            <a:ext cx="10905698" cy="782357"/>
          </a:xfrm>
        </p:spPr>
        <p:txBody>
          <a:bodyPr/>
          <a:lstStyle/>
          <a:p>
            <a:r>
              <a:rPr lang="en-US" altLang="en-US" sz="3600" b="1" dirty="0" smtClean="0">
                <a:solidFill>
                  <a:schemeClr val="accent2"/>
                </a:solidFill>
                <a:cs typeface="Arial" panose="020B0604020202020204" pitchFamily="34" charset="0"/>
              </a:rPr>
              <a:t>Factsheet </a:t>
            </a:r>
            <a:r>
              <a:rPr lang="en-US" altLang="en-US" sz="3600" b="1" dirty="0">
                <a:solidFill>
                  <a:schemeClr val="accent2"/>
                </a:solidFill>
                <a:cs typeface="Arial" panose="020B0604020202020204" pitchFamily="34" charset="0"/>
              </a:rPr>
              <a:t>on key Gender Equality provisions under Horizon Europe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5563628" y="3164644"/>
            <a:ext cx="619210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GB" altLang="en-US" b="1" i="0" dirty="0">
                <a:solidFill>
                  <a:srgbClr val="1E4084"/>
                </a:solidFill>
                <a:latin typeface="+mj-lt"/>
                <a:hlinkClick r:id="rId4"/>
              </a:rPr>
              <a:t>https://op.europa.eu/en/web/eu-law-and-publications/publication-detail/-/</a:t>
            </a:r>
            <a:r>
              <a:rPr lang="en-GB" altLang="en-US" b="1" i="0" dirty="0" smtClean="0">
                <a:solidFill>
                  <a:srgbClr val="1E4084"/>
                </a:solidFill>
                <a:latin typeface="+mj-lt"/>
                <a:hlinkClick r:id="rId4"/>
              </a:rPr>
              <a:t>publication/c0b30b4b-6ce2-11eb-aeb5-01aa75ed71a1</a:t>
            </a:r>
            <a:r>
              <a:rPr lang="en-GB" altLang="en-US" b="1" i="0" dirty="0" smtClean="0">
                <a:solidFill>
                  <a:srgbClr val="1E4084"/>
                </a:solidFill>
                <a:latin typeface="+mj-lt"/>
              </a:rPr>
              <a:t> </a:t>
            </a:r>
            <a:endParaRPr kumimoji="0" lang="en-GB" altLang="en-US" b="1" i="0" u="none" strike="noStrike" kern="1200" cap="none" spc="0" normalizeH="0" baseline="0" noProof="0" dirty="0">
              <a:ln>
                <a:noFill/>
              </a:ln>
              <a:solidFill>
                <a:srgbClr val="1E4084"/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r="1513"/>
          <a:stretch/>
        </p:blipFill>
        <p:spPr>
          <a:xfrm>
            <a:off x="1770485" y="1426233"/>
            <a:ext cx="3492150" cy="498220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825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755" y="257766"/>
            <a:ext cx="10905698" cy="782357"/>
          </a:xfrm>
        </p:spPr>
        <p:txBody>
          <a:bodyPr/>
          <a:lstStyle/>
          <a:p>
            <a:r>
              <a:rPr lang="en-US" altLang="en-US" b="1" kern="0" dirty="0" smtClean="0">
                <a:solidFill>
                  <a:schemeClr val="accent2"/>
                </a:solidFill>
              </a:rPr>
              <a:t>Gender </a:t>
            </a:r>
            <a:r>
              <a:rPr lang="en-US" altLang="en-US" b="1" kern="0" dirty="0">
                <a:solidFill>
                  <a:schemeClr val="accent2"/>
                </a:solidFill>
              </a:rPr>
              <a:t>Equality </a:t>
            </a:r>
            <a:r>
              <a:rPr lang="en-US" altLang="en-US" b="1" kern="0" dirty="0" smtClean="0">
                <a:solidFill>
                  <a:schemeClr val="accent2"/>
                </a:solidFill>
              </a:rPr>
              <a:t>in R&amp;I policy </a:t>
            </a:r>
            <a:r>
              <a:rPr lang="en-US" altLang="en-US" b="1" kern="0" dirty="0">
                <a:solidFill>
                  <a:schemeClr val="accent2"/>
                </a:solidFill>
              </a:rPr>
              <a:t>page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065755" y="5644564"/>
            <a:ext cx="6668813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GB" altLang="en-US" sz="1700" b="1" i="0" dirty="0">
                <a:solidFill>
                  <a:srgbClr val="1E4084"/>
                </a:solidFill>
                <a:latin typeface="+mj-lt"/>
                <a:hlinkClick r:id="rId4"/>
              </a:rPr>
              <a:t>https://</a:t>
            </a:r>
            <a:r>
              <a:rPr lang="en-GB" altLang="en-US" sz="1700" b="1" i="0" dirty="0" smtClean="0">
                <a:solidFill>
                  <a:srgbClr val="1E4084"/>
                </a:solidFill>
                <a:latin typeface="+mj-lt"/>
                <a:hlinkClick r:id="rId4"/>
              </a:rPr>
              <a:t>ec.europa.eu/info/research-and-innovation/strategy/gender-equality-research-and-innovation_en</a:t>
            </a:r>
            <a:r>
              <a:rPr lang="en-GB" altLang="en-US" sz="1700" b="1" i="0" dirty="0" smtClean="0">
                <a:solidFill>
                  <a:srgbClr val="1E4084"/>
                </a:solidFill>
                <a:latin typeface="+mj-lt"/>
              </a:rPr>
              <a:t> </a:t>
            </a:r>
            <a:endParaRPr kumimoji="0" lang="en-GB" altLang="en-US" sz="1700" b="1" i="0" u="none" strike="noStrike" kern="1200" cap="none" spc="0" normalizeH="0" baseline="0" noProof="0" dirty="0">
              <a:ln>
                <a:noFill/>
              </a:ln>
              <a:solidFill>
                <a:srgbClr val="1E4084"/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8609" y="1789156"/>
            <a:ext cx="1337743" cy="13377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48368" y="1358269"/>
            <a:ext cx="20182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tx2"/>
                </a:solidFill>
              </a:rPr>
              <a:t>SCAN ME! </a:t>
            </a:r>
            <a:endParaRPr lang="en-US" sz="2200" b="1" dirty="0">
              <a:solidFill>
                <a:schemeClr val="tx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3195" y="1523140"/>
            <a:ext cx="5773931" cy="3864999"/>
          </a:xfrm>
          <a:prstGeom prst="rect">
            <a:avLst/>
          </a:prstGeom>
        </p:spPr>
      </p:pic>
      <p:pic>
        <p:nvPicPr>
          <p:cNvPr id="4" name="Picture 3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72509" y="3551294"/>
            <a:ext cx="3754405" cy="194283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7406643" y="5644563"/>
            <a:ext cx="4473197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GB" altLang="en-US" sz="1700" b="1" i="0" dirty="0">
                <a:solidFill>
                  <a:srgbClr val="1E4084"/>
                </a:solidFill>
                <a:latin typeface="+mj-lt"/>
                <a:hlinkClick r:id="rId7"/>
              </a:rPr>
              <a:t>https://</a:t>
            </a:r>
            <a:r>
              <a:rPr lang="en-GB" altLang="en-US" sz="1700" b="1" i="0" dirty="0" smtClean="0">
                <a:solidFill>
                  <a:srgbClr val="1E4084"/>
                </a:solidFill>
                <a:latin typeface="+mj-lt"/>
                <a:hlinkClick r:id="rId7"/>
              </a:rPr>
              <a:t>ec.europa.eu/info/files/gender-equality-plans-frequently-asked-questions_en</a:t>
            </a:r>
            <a:r>
              <a:rPr lang="en-GB" altLang="en-US" sz="1700" b="1" i="0" dirty="0" smtClean="0">
                <a:solidFill>
                  <a:srgbClr val="1E4084"/>
                </a:solidFill>
                <a:latin typeface="+mj-lt"/>
              </a:rPr>
              <a:t> </a:t>
            </a:r>
            <a:endParaRPr kumimoji="0" lang="en-GB" altLang="en-US" sz="1700" b="1" i="0" u="none" strike="noStrike" kern="1200" cap="none" spc="0" normalizeH="0" baseline="0" noProof="0" dirty="0">
              <a:ln>
                <a:noFill/>
              </a:ln>
              <a:solidFill>
                <a:srgbClr val="1E4084"/>
              </a:solidFill>
              <a:effectLst/>
              <a:uLnTx/>
              <a:uFillTx/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826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755" y="494000"/>
            <a:ext cx="10905698" cy="782357"/>
          </a:xfrm>
        </p:spPr>
        <p:txBody>
          <a:bodyPr/>
          <a:lstStyle/>
          <a:p>
            <a:r>
              <a:rPr lang="en-US" altLang="en-US" kern="0" dirty="0" smtClean="0"/>
              <a:t>Webinar(s) on how to prepare a successful proposal for Horizon Europe</a:t>
            </a:r>
            <a:endParaRPr lang="en-US" altLang="en-US" kern="0" dirty="0"/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7299643" y="2020499"/>
            <a:ext cx="4427549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fr-BE" altLang="en-US" sz="1800" b="1" i="0" dirty="0" smtClean="0">
                <a:solidFill>
                  <a:schemeClr val="tx1"/>
                </a:solidFill>
                <a:latin typeface="+mj-lt"/>
              </a:rPr>
              <a:t>Part 1</a:t>
            </a:r>
            <a:r>
              <a:rPr lang="fr-BE" altLang="en-US" sz="1800" i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fr-BE" altLang="en-US" sz="1800" b="1" i="0" dirty="0" smtClean="0">
                <a:solidFill>
                  <a:schemeClr val="tx1"/>
                </a:solidFill>
                <a:latin typeface="+mj-lt"/>
              </a:rPr>
              <a:t>(</a:t>
            </a:r>
            <a:r>
              <a:rPr lang="fr-BE" altLang="en-US" sz="1800" b="1" i="0" dirty="0" err="1" smtClean="0">
                <a:solidFill>
                  <a:schemeClr val="tx1"/>
                </a:solidFill>
                <a:latin typeface="+mj-lt"/>
              </a:rPr>
              <a:t>general</a:t>
            </a:r>
            <a:r>
              <a:rPr lang="fr-BE" altLang="en-US" sz="1800" b="1" i="0" dirty="0" smtClean="0">
                <a:solidFill>
                  <a:schemeClr val="tx1"/>
                </a:solidFill>
                <a:latin typeface="+mj-lt"/>
              </a:rPr>
              <a:t>  + MGA):</a:t>
            </a:r>
            <a:r>
              <a:rPr lang="fr-BE" altLang="en-US" sz="1800" i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fr-BE" altLang="en-US" sz="1800" b="1" i="0" dirty="0" smtClean="0">
                <a:solidFill>
                  <a:schemeClr val="tx1"/>
                </a:solidFill>
                <a:latin typeface="+mj-lt"/>
              </a:rPr>
              <a:t>24 March</a:t>
            </a:r>
            <a:endParaRPr lang="en-GB" altLang="en-US" sz="1800" b="1" i="0" dirty="0" smtClean="0">
              <a:solidFill>
                <a:schemeClr val="tx1"/>
              </a:solidFill>
              <a:latin typeface="+mj-lt"/>
              <a:hlinkClick r:id="rId4"/>
            </a:endParaRPr>
          </a:p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endParaRPr lang="en-GB" altLang="en-US" sz="1800" b="1" i="0" dirty="0">
              <a:solidFill>
                <a:schemeClr val="tx1"/>
              </a:solidFill>
              <a:latin typeface="+mj-lt"/>
              <a:hlinkClick r:id="rId4"/>
            </a:endParaRPr>
          </a:p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fr-BE" altLang="en-US" sz="1800" b="1" i="0" dirty="0">
                <a:solidFill>
                  <a:schemeClr val="tx1"/>
                </a:solidFill>
                <a:latin typeface="+mj-lt"/>
                <a:hlinkClick r:id="rId5"/>
              </a:rPr>
              <a:t>https://</a:t>
            </a:r>
            <a:r>
              <a:rPr lang="fr-BE" altLang="en-US" sz="1800" b="1" i="0" dirty="0" smtClean="0">
                <a:solidFill>
                  <a:schemeClr val="tx1"/>
                </a:solidFill>
                <a:latin typeface="+mj-lt"/>
                <a:hlinkClick r:id="rId5"/>
              </a:rPr>
              <a:t>ec.europa.eu/research/participants/docs/h2020-funding-guide/other/event210324.htm</a:t>
            </a:r>
            <a:r>
              <a:rPr lang="fr-BE" altLang="en-US" sz="1800" b="1" i="0" dirty="0" smtClean="0">
                <a:solidFill>
                  <a:schemeClr val="tx1"/>
                </a:solidFill>
                <a:latin typeface="+mj-lt"/>
              </a:rPr>
              <a:t> </a:t>
            </a:r>
          </a:p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endParaRPr kumimoji="0" lang="fr-BE" alt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</a:endParaRPr>
          </a:p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endParaRPr kumimoji="0" lang="fr-BE" alt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</a:endParaRPr>
          </a:p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endParaRPr kumimoji="0" lang="fr-BE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</a:endParaRP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GB" altLang="en-US" sz="1800" b="1" i="0" dirty="0">
                <a:solidFill>
                  <a:schemeClr val="tx1"/>
                </a:solidFill>
                <a:latin typeface="+mj-lt"/>
              </a:rPr>
              <a:t>Part </a:t>
            </a:r>
            <a:r>
              <a:rPr lang="en-GB" altLang="en-US" sz="1800" b="1" i="0" dirty="0" smtClean="0">
                <a:solidFill>
                  <a:schemeClr val="tx1"/>
                </a:solidFill>
                <a:latin typeface="+mj-lt"/>
              </a:rPr>
              <a:t>2 (horizontal aspects): 21 April</a:t>
            </a: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endParaRPr kumimoji="0" lang="fr-BE" alt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32863A"/>
              </a:solidFill>
              <a:effectLst/>
              <a:uLnTx/>
              <a:uFillTx/>
              <a:latin typeface="+mj-lt"/>
            </a:endParaRP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GB" altLang="en-US" sz="1800" b="1" i="0" dirty="0">
                <a:solidFill>
                  <a:srgbClr val="32863A"/>
                </a:solidFill>
                <a:latin typeface="+mj-lt"/>
                <a:hlinkClick r:id="rId6"/>
              </a:rPr>
              <a:t>https://</a:t>
            </a:r>
            <a:r>
              <a:rPr lang="en-GB" altLang="en-US" sz="1800" b="1" i="0" dirty="0" smtClean="0">
                <a:solidFill>
                  <a:srgbClr val="32863A"/>
                </a:solidFill>
                <a:latin typeface="+mj-lt"/>
                <a:hlinkClick r:id="rId6"/>
              </a:rPr>
              <a:t>ec.europa.eu/research/participants/docs/h2020-funding-guide/other/event210421.htm</a:t>
            </a:r>
            <a:r>
              <a:rPr lang="en-GB" altLang="en-US" sz="1800" b="1" i="0" dirty="0" smtClean="0">
                <a:solidFill>
                  <a:srgbClr val="32863A"/>
                </a:solidFill>
                <a:latin typeface="+mj-lt"/>
              </a:rPr>
              <a:t> </a:t>
            </a:r>
            <a:endParaRPr kumimoji="0" lang="en-GB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32863A"/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/>
          <a:srcRect l="25550" t="15706" r="24969" b="15225"/>
          <a:stretch/>
        </p:blipFill>
        <p:spPr>
          <a:xfrm>
            <a:off x="1065754" y="1491282"/>
            <a:ext cx="6051737" cy="47517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5594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755" y="385974"/>
            <a:ext cx="10905698" cy="782357"/>
          </a:xfrm>
        </p:spPr>
        <p:txBody>
          <a:bodyPr/>
          <a:lstStyle/>
          <a:p>
            <a:r>
              <a:rPr lang="en-US" altLang="en-US" kern="0" dirty="0" smtClean="0"/>
              <a:t>Funding &amp; Tenders Portal</a:t>
            </a:r>
            <a:endParaRPr lang="en-US" altLang="en-US" kern="0" dirty="0"/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7970108" y="3282617"/>
            <a:ext cx="400134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GB" altLang="en-US" sz="1800" b="1" i="0" dirty="0">
                <a:solidFill>
                  <a:srgbClr val="1E4084"/>
                </a:solidFill>
                <a:latin typeface="+mj-lt"/>
                <a:hlinkClick r:id="rId4"/>
              </a:rPr>
              <a:t>https://</a:t>
            </a:r>
            <a:r>
              <a:rPr lang="en-GB" altLang="en-US" sz="1800" b="1" i="0" dirty="0" smtClean="0">
                <a:solidFill>
                  <a:srgbClr val="1E4084"/>
                </a:solidFill>
                <a:latin typeface="+mj-lt"/>
                <a:hlinkClick r:id="rId4"/>
              </a:rPr>
              <a:t>ec.europa.eu/info/funding-tenders/opportunities/portal/screen/how-to-participate/reference-documents</a:t>
            </a:r>
            <a:r>
              <a:rPr lang="en-GB" altLang="en-US" sz="1800" b="1" i="0" dirty="0" smtClean="0">
                <a:solidFill>
                  <a:srgbClr val="1E4084"/>
                </a:solidFill>
                <a:latin typeface="+mj-lt"/>
              </a:rPr>
              <a:t> </a:t>
            </a:r>
            <a:endParaRPr kumimoji="0" lang="en-GB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1E4084"/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689" t="5555" r="30002" b="13485"/>
          <a:stretch/>
        </p:blipFill>
        <p:spPr>
          <a:xfrm>
            <a:off x="860689" y="1470454"/>
            <a:ext cx="7161156" cy="47053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809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30387" y="1688289"/>
            <a:ext cx="8229600" cy="1373951"/>
          </a:xfrm>
          <a:prstGeom prst="rect">
            <a:avLst/>
          </a:prstGeom>
        </p:spPr>
        <p:txBody>
          <a:bodyPr wrap="none" tIns="0" bIns="0" anchor="t" anchorCtr="0"/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algn="ctr">
              <a:lnSpc>
                <a:spcPct val="200000"/>
              </a:lnSpc>
            </a:pPr>
            <a:r>
              <a:rPr lang="en-GB" sz="4800" b="0" kern="0" dirty="0">
                <a:solidFill>
                  <a:schemeClr val="accent4"/>
                </a:solidFill>
              </a:rPr>
              <a:t>Thank you!</a:t>
            </a:r>
          </a:p>
          <a:p>
            <a:pPr algn="ctr"/>
            <a:r>
              <a:rPr lang="en-GB" sz="2800" b="0" kern="0" dirty="0">
                <a:latin typeface="EC Square Sans Pro" panose="020B0506040000020004" pitchFamily="34" charset="0"/>
              </a:rPr>
              <a:t/>
            </a:r>
            <a:br>
              <a:rPr lang="en-GB" sz="2800" b="0" kern="0" dirty="0">
                <a:latin typeface="EC Square Sans Pro" panose="020B0506040000020004" pitchFamily="34" charset="0"/>
              </a:rPr>
            </a:br>
            <a:r>
              <a:rPr lang="en-GB" sz="2800" b="0" kern="0" dirty="0">
                <a:latin typeface="EC Square Sans Pro" panose="020B0506040000020004" pitchFamily="34" charset="0"/>
              </a:rPr>
              <a:t> </a:t>
            </a:r>
            <a:br>
              <a:rPr lang="en-GB" sz="2800" b="0" kern="0" dirty="0">
                <a:latin typeface="EC Square Sans Pro" panose="020B0506040000020004" pitchFamily="34" charset="0"/>
              </a:rPr>
            </a:br>
            <a:r>
              <a:rPr lang="en-GB" sz="2800" b="0" kern="0" dirty="0">
                <a:latin typeface="EC Square Sans Pro" panose="020B0506040000020004" pitchFamily="34" charset="0"/>
              </a:rPr>
              <a:t/>
            </a:r>
            <a:br>
              <a:rPr lang="en-GB" sz="2800" b="0" kern="0" dirty="0">
                <a:latin typeface="EC Square Sans Pro" panose="020B0506040000020004" pitchFamily="34" charset="0"/>
              </a:rPr>
            </a:br>
            <a:r>
              <a:rPr lang="en-GB" sz="2800" kern="0" dirty="0"/>
              <a:t/>
            </a:r>
            <a:br>
              <a:rPr lang="en-GB" sz="2800" kern="0" dirty="0"/>
            </a:br>
            <a:endParaRPr lang="en-GB" sz="2800" kern="0" dirty="0"/>
          </a:p>
        </p:txBody>
      </p:sp>
      <p:sp>
        <p:nvSpPr>
          <p:cNvPr id="5" name="TextBox 4"/>
          <p:cNvSpPr txBox="1"/>
          <p:nvPr/>
        </p:nvSpPr>
        <p:spPr>
          <a:xfrm>
            <a:off x="3107898" y="5013977"/>
            <a:ext cx="5674579" cy="523220"/>
          </a:xfrm>
          <a:prstGeom prst="rect">
            <a:avLst/>
          </a:prstGeom>
          <a:noFill/>
        </p:spPr>
        <p:txBody>
          <a:bodyPr wrap="square" lIns="0" rtlCol="0" anchor="ctr" anchorCtr="0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GB" sz="2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HorizonEU</a:t>
            </a:r>
            <a:endParaRPr lang="en-GB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20019" y="5475252"/>
            <a:ext cx="5959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/>
                </a:solidFill>
                <a:latin typeface="+mj-lt"/>
                <a:hlinkClick r:id="rId2"/>
              </a:rPr>
              <a:t>http://ec.europa.eu/horizon-europe</a:t>
            </a:r>
            <a:endParaRPr lang="en-GB" sz="1800" b="1" dirty="0">
              <a:solidFill>
                <a:schemeClr val="tx2"/>
              </a:solidFill>
              <a:latin typeface="+mj-lt"/>
            </a:endParaRPr>
          </a:p>
          <a:p>
            <a:pPr algn="ctr"/>
            <a:endParaRPr lang="en-GB" sz="1000" b="0" dirty="0" err="1">
              <a:solidFill>
                <a:schemeClr val="accent3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9856" y="3074985"/>
            <a:ext cx="106998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2"/>
                </a:solidFill>
              </a:rPr>
              <a:t>For questions specific to the GEP eligibility criterion, please contact:</a:t>
            </a:r>
          </a:p>
          <a:p>
            <a:pPr algn="ctr"/>
            <a:r>
              <a:rPr lang="en-GB" sz="2000" b="1" u="sng" dirty="0" smtClean="0">
                <a:solidFill>
                  <a:schemeClr val="accent2"/>
                </a:solidFill>
                <a:hlinkClick r:id="rId3"/>
              </a:rPr>
              <a:t>RTD-HORIZON-EU-GENDER-EQUALITY-PLAN@ec.europa.eu</a:t>
            </a:r>
            <a:r>
              <a:rPr lang="en-GB" sz="2000" b="1" u="sng" dirty="0" smtClean="0">
                <a:solidFill>
                  <a:schemeClr val="accent2"/>
                </a:solidFill>
              </a:rPr>
              <a:t> </a:t>
            </a:r>
          </a:p>
          <a:p>
            <a:pPr algn="ctr"/>
            <a:endParaRPr lang="en-US" sz="2000" dirty="0" smtClean="0">
              <a:solidFill>
                <a:schemeClr val="accent2"/>
              </a:solidFill>
            </a:endParaRPr>
          </a:p>
          <a:p>
            <a:pPr algn="ctr"/>
            <a:r>
              <a:rPr lang="en-US" sz="2000" dirty="0" smtClean="0">
                <a:solidFill>
                  <a:schemeClr val="accent2"/>
                </a:solidFill>
              </a:rPr>
              <a:t>For other question</a:t>
            </a:r>
            <a:r>
              <a:rPr lang="fr-BE" sz="2000" dirty="0">
                <a:solidFill>
                  <a:schemeClr val="accent2"/>
                </a:solidFill>
              </a:rPr>
              <a:t>s</a:t>
            </a:r>
            <a:r>
              <a:rPr lang="en-US" sz="2000" dirty="0">
                <a:solidFill>
                  <a:schemeClr val="accent2"/>
                </a:solidFill>
              </a:rPr>
              <a:t> and further </a:t>
            </a:r>
            <a:r>
              <a:rPr lang="en-US" sz="2000" dirty="0" smtClean="0">
                <a:solidFill>
                  <a:schemeClr val="accent2"/>
                </a:solidFill>
              </a:rPr>
              <a:t>information on gender equality provisions, </a:t>
            </a:r>
            <a:r>
              <a:rPr lang="en-US" sz="2000" dirty="0">
                <a:solidFill>
                  <a:schemeClr val="accent2"/>
                </a:solidFill>
              </a:rPr>
              <a:t>please </a:t>
            </a:r>
            <a:r>
              <a:rPr lang="en-US" sz="2000" dirty="0" smtClean="0">
                <a:solidFill>
                  <a:schemeClr val="accent2"/>
                </a:solidFill>
              </a:rPr>
              <a:t>contact:</a:t>
            </a:r>
          </a:p>
          <a:p>
            <a:pPr algn="ctr"/>
            <a:r>
              <a:rPr lang="en-US" sz="2000" b="1" dirty="0" smtClean="0">
                <a:solidFill>
                  <a:schemeClr val="accent2"/>
                </a:solidFill>
                <a:hlinkClick r:id="rId4"/>
              </a:rPr>
              <a:t>RTD-GENDERINRESEARCH@ec.europa.eu</a:t>
            </a:r>
            <a:r>
              <a:rPr lang="en-US" sz="2000" b="1" dirty="0" smtClean="0">
                <a:solidFill>
                  <a:schemeClr val="accent2"/>
                </a:solidFill>
              </a:rPr>
              <a:t> </a:t>
            </a:r>
            <a:endParaRPr lang="fr-BE" sz="2000" b="1" dirty="0">
              <a:solidFill>
                <a:schemeClr val="accent2"/>
              </a:solidFill>
            </a:endParaRPr>
          </a:p>
          <a:p>
            <a:pPr algn="ctr"/>
            <a:endParaRPr lang="en-GB" sz="2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66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114" y="93631"/>
            <a:ext cx="11228832" cy="782357"/>
          </a:xfrm>
        </p:spPr>
        <p:txBody>
          <a:bodyPr/>
          <a:lstStyle/>
          <a:p>
            <a:r>
              <a:rPr lang="en-US" altLang="en-US" sz="3600" kern="0" dirty="0"/>
              <a:t>v</a:t>
            </a:r>
            <a:r>
              <a:rPr lang="en-US" altLang="en-US" sz="3600" kern="0" dirty="0" smtClean="0"/>
              <a:t>on der </a:t>
            </a:r>
            <a:r>
              <a:rPr lang="en-US" altLang="en-US" sz="3600" kern="0" dirty="0" err="1" smtClean="0"/>
              <a:t>Leyen</a:t>
            </a:r>
            <a:r>
              <a:rPr lang="en-US" altLang="en-US" sz="3600" kern="0" dirty="0" smtClean="0"/>
              <a:t> priority: Fostering a “Union of Equality”</a:t>
            </a:r>
            <a:endParaRPr lang="en-US" sz="1050" i="1" kern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816213" y="1244092"/>
            <a:ext cx="11119755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ender-balanced College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of Commissioners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BE" sz="18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</a:t>
            </a:r>
            <a:r>
              <a:rPr kumimoji="0" lang="fr-B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arget of </a:t>
            </a:r>
            <a:r>
              <a:rPr kumimoji="0" lang="fr-B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50% </a:t>
            </a:r>
            <a:r>
              <a:rPr kumimoji="0" lang="fr-BE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women</a:t>
            </a:r>
            <a:r>
              <a:rPr kumimoji="0" lang="fr-B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managers </a:t>
            </a:r>
            <a:r>
              <a:rPr kumimoji="0" lang="fr-B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at all </a:t>
            </a:r>
            <a:r>
              <a:rPr kumimoji="0" lang="fr-B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levels</a:t>
            </a:r>
            <a:r>
              <a:rPr kumimoji="0" lang="fr-B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by 2024</a:t>
            </a: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Commissioner for Equality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(Helena </a:t>
            </a:r>
            <a:r>
              <a:rPr kumimoji="0" lang="en-GB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Dalli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 +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Task Force for Equality: equality mainstream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4"/>
              </a:rPr>
              <a:t>Communication on ‘A Union of Equality: Gender Equality Strategy 2020-2025’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(05/03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2020)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R&amp;I and Horizon Europe are explicitly addressed, with new measures announced, including: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C000"/>
              </a:buClr>
              <a:buSzTx/>
              <a:buFont typeface="Wingdings" charset="2"/>
              <a:buChar char="Ø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possibility to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require a gender equality plan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from applicants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C000"/>
              </a:buClr>
              <a:buSzTx/>
              <a:buFont typeface="Wingdings" charset="2"/>
              <a:buChar char="Ø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Initiatives to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increase the number of women-led technology start-ups (EIC)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FFC000"/>
              </a:buClr>
              <a:buSzTx/>
              <a:buFont typeface="Wingdings" charset="2"/>
              <a:buChar char="Ø"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Funding for gender and intersectional research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will also be made available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BE" sz="18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  <a:r>
              <a:rPr kumimoji="0" lang="fr-B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BE" sz="18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more </a:t>
            </a:r>
            <a:r>
              <a:rPr kumimoji="0" lang="fr-B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strategies</a:t>
            </a:r>
            <a:r>
              <a:rPr kumimoji="0" lang="fr-BE" sz="18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B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adopted</a:t>
            </a:r>
            <a:r>
              <a:rPr kumimoji="0" lang="fr-B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5"/>
              </a:rPr>
              <a:t>EU Anti-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5"/>
              </a:rPr>
              <a:t>racism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5"/>
              </a:rPr>
              <a:t> Action Plan 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5"/>
              </a:rPr>
              <a:t>2020-2025 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(18/09/2020)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6"/>
              </a:rPr>
              <a:t>EU Roma strategic framework for equality, inclusion and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6"/>
              </a:rPr>
              <a:t>participation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(07/10/2020)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BE" sz="16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7"/>
              </a:rPr>
              <a:t>LGBTIQ </a:t>
            </a:r>
            <a:r>
              <a:rPr kumimoji="0" lang="fr-B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7"/>
              </a:rPr>
              <a:t>Equality</a:t>
            </a:r>
            <a:r>
              <a:rPr kumimoji="0" lang="fr-BE" sz="16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7"/>
              </a:rPr>
              <a:t> </a:t>
            </a:r>
            <a:r>
              <a:rPr kumimoji="0" lang="fr-B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7"/>
              </a:rPr>
              <a:t>Strategy</a:t>
            </a:r>
            <a:r>
              <a:rPr kumimoji="0" lang="fr-BE" sz="16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7"/>
              </a:rPr>
              <a:t> </a:t>
            </a:r>
            <a:r>
              <a:rPr kumimoji="0" lang="fr-B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7"/>
              </a:rPr>
              <a:t>2020-2025 </a:t>
            </a:r>
            <a:r>
              <a:rPr kumimoji="0" lang="fr-B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(12/11/2020)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8"/>
              </a:rPr>
              <a:t>Gender Action Plan III – a priority of EU external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8"/>
              </a:rPr>
              <a:t>action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(25/11/2020)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9"/>
              </a:rPr>
              <a:t>Strategy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9"/>
              </a:rPr>
              <a:t>for the Rights of Persons with Disabilities 2021-2030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 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(03/03/2021)</a:t>
            </a:r>
            <a:endParaRPr kumimoji="0" lang="fr-BE" sz="18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BE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3286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Upcoming</a:t>
            </a:r>
            <a:r>
              <a:rPr kumimoji="0" lang="fr-BE" sz="1700" b="0" i="0" u="none" strike="noStrike" kern="1200" cap="none" spc="0" normalizeH="0" baseline="0" noProof="0" dirty="0">
                <a:ln>
                  <a:noFill/>
                </a:ln>
                <a:solidFill>
                  <a:srgbClr val="3286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</a:t>
            </a:r>
            <a:r>
              <a:rPr kumimoji="0" lang="en-GB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Legislative </a:t>
            </a: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initiative on </a:t>
            </a: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gender based </a:t>
            </a:r>
            <a:r>
              <a:rPr kumimoji="0" lang="en-GB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violence</a:t>
            </a:r>
            <a:endParaRPr kumimoji="0" lang="fr-BE" sz="1700" b="0" i="0" u="none" strike="noStrike" kern="1200" cap="none" spc="0" normalizeH="0" baseline="0" noProof="0" dirty="0">
              <a:ln>
                <a:noFill/>
              </a:ln>
              <a:solidFill>
                <a:srgbClr val="32863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7327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788CDFA-E84C-4E9D-8178-E7BDA0BB101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67291" y="1685684"/>
            <a:ext cx="10515600" cy="4336744"/>
          </a:xfrm>
        </p:spPr>
        <p:txBody>
          <a:bodyPr/>
          <a:lstStyle/>
          <a:p>
            <a:pPr marL="342900" indent="-342900">
              <a:spcAft>
                <a:spcPts val="20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600" b="1" dirty="0" smtClean="0"/>
              <a:t>Gender equality through institutional change: a priority of the European Research Area, and the Framework </a:t>
            </a:r>
            <a:r>
              <a:rPr lang="en-US" sz="2600" b="1" dirty="0" err="1" smtClean="0"/>
              <a:t>Programmes</a:t>
            </a:r>
            <a:endParaRPr lang="en-US" sz="2600" dirty="0" smtClean="0"/>
          </a:p>
          <a:p>
            <a:pPr>
              <a:spcAft>
                <a:spcPts val="2000"/>
              </a:spcAft>
              <a:buClr>
                <a:schemeClr val="accent2"/>
              </a:buClr>
            </a:pPr>
            <a:r>
              <a:rPr lang="en-GB" sz="2600" dirty="0" smtClean="0"/>
              <a:t>Support to the </a:t>
            </a:r>
            <a:r>
              <a:rPr lang="en-GB" sz="2600" dirty="0"/>
              <a:t>implementation of </a:t>
            </a:r>
            <a:r>
              <a:rPr lang="en-GB" sz="2600" dirty="0" smtClean="0"/>
              <a:t>Gender Equality Plans (GEPs) in </a:t>
            </a:r>
            <a:r>
              <a:rPr lang="en-GB" sz="2600" dirty="0"/>
              <a:t>research organisations, higher education </a:t>
            </a:r>
            <a:r>
              <a:rPr lang="en-GB" sz="2600" dirty="0" smtClean="0"/>
              <a:t>establishments </a:t>
            </a:r>
            <a:r>
              <a:rPr lang="en-GB" sz="2600" dirty="0"/>
              <a:t>and public bodies</a:t>
            </a:r>
            <a:r>
              <a:rPr lang="en-GB" sz="2600" dirty="0" smtClean="0"/>
              <a:t> </a:t>
            </a:r>
            <a:r>
              <a:rPr lang="en-GB" sz="2600" dirty="0"/>
              <a:t>for over a </a:t>
            </a:r>
            <a:r>
              <a:rPr lang="en-GB" sz="2600" dirty="0" smtClean="0"/>
              <a:t>decade: through </a:t>
            </a:r>
            <a:r>
              <a:rPr lang="en-GB" sz="2600" dirty="0"/>
              <a:t>FP7 and </a:t>
            </a:r>
            <a:r>
              <a:rPr lang="en-GB" sz="2600" dirty="0" smtClean="0"/>
              <a:t>Horizon 2020</a:t>
            </a:r>
            <a:r>
              <a:rPr lang="en-GB" sz="2600" dirty="0"/>
              <a:t>, over 200 </a:t>
            </a:r>
            <a:r>
              <a:rPr lang="en-GB" sz="2600" dirty="0" smtClean="0"/>
              <a:t>organisations supported through </a:t>
            </a:r>
            <a:r>
              <a:rPr lang="en-GB" sz="2600" dirty="0"/>
              <a:t>30 </a:t>
            </a:r>
            <a:r>
              <a:rPr lang="en-GB" sz="2600" dirty="0" smtClean="0"/>
              <a:t>GEP-implementing projects</a:t>
            </a:r>
            <a:r>
              <a:rPr lang="en-GB" sz="2600" dirty="0"/>
              <a:t>, </a:t>
            </a:r>
            <a:r>
              <a:rPr lang="en-GB" sz="2600" dirty="0" smtClean="0"/>
              <a:t>plus </a:t>
            </a:r>
            <a:r>
              <a:rPr lang="en-GB" sz="2600" dirty="0"/>
              <a:t>additional </a:t>
            </a:r>
            <a:r>
              <a:rPr lang="en-GB" sz="2600" dirty="0" smtClean="0"/>
              <a:t>initiatives including guidance</a:t>
            </a:r>
            <a:r>
              <a:rPr lang="en-GB" sz="2600" dirty="0"/>
              <a:t>, trainings and communities of practice on </a:t>
            </a:r>
            <a:r>
              <a:rPr lang="en-GB" sz="2600" dirty="0" smtClean="0"/>
              <a:t>GEPs</a:t>
            </a:r>
            <a:endParaRPr lang="en-GB" sz="2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C3E66B3-4063-4F2E-9A0A-2F0B411D4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809" y="625655"/>
            <a:ext cx="10515600" cy="473104"/>
          </a:xfrm>
        </p:spPr>
        <p:txBody>
          <a:bodyPr/>
          <a:lstStyle/>
          <a:p>
            <a:r>
              <a:rPr lang="en-GB" dirty="0" smtClean="0"/>
              <a:t>Policy and funding context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854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ight Arrow 11"/>
          <p:cNvSpPr>
            <a:spLocks noChangeArrowheads="1"/>
          </p:cNvSpPr>
          <p:nvPr/>
        </p:nvSpPr>
        <p:spPr bwMode="auto">
          <a:xfrm>
            <a:off x="1502034" y="1556628"/>
            <a:ext cx="8842117" cy="261780"/>
          </a:xfrm>
          <a:prstGeom prst="rightArrow">
            <a:avLst>
              <a:gd name="adj1" fmla="val 50000"/>
              <a:gd name="adj2" fmla="val 92823"/>
            </a:avLst>
          </a:prstGeom>
          <a:solidFill>
            <a:srgbClr val="404040"/>
          </a:solidFill>
          <a:ln>
            <a:noFill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760561" y="1295991"/>
            <a:ext cx="1114504" cy="625293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38500" dist="508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2007</a:t>
            </a:r>
          </a:p>
        </p:txBody>
      </p:sp>
      <p:sp>
        <p:nvSpPr>
          <p:cNvPr id="13" name="Oval 12"/>
          <p:cNvSpPr/>
          <p:nvPr/>
        </p:nvSpPr>
        <p:spPr>
          <a:xfrm>
            <a:off x="2918539" y="1295991"/>
            <a:ext cx="1114504" cy="625293"/>
          </a:xfrm>
          <a:prstGeom prst="ellipse">
            <a:avLst/>
          </a:prstGeom>
          <a:solidFill>
            <a:srgbClr val="33CC33"/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38500" dist="508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2008</a:t>
            </a:r>
          </a:p>
        </p:txBody>
      </p:sp>
      <p:sp>
        <p:nvSpPr>
          <p:cNvPr id="24582" name="TextBox 33"/>
          <p:cNvSpPr txBox="1">
            <a:spLocks noChangeArrowheads="1"/>
          </p:cNvSpPr>
          <p:nvPr/>
        </p:nvSpPr>
        <p:spPr bwMode="auto">
          <a:xfrm>
            <a:off x="4118040" y="2749020"/>
            <a:ext cx="11138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defRPr sz="7600" b="1">
                <a:solidFill>
                  <a:srgbClr val="FFD624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defTabSz="457200" eaLnBrk="0" hangingPunct="0">
              <a:defRPr sz="7600" b="1">
                <a:solidFill>
                  <a:srgbClr val="FFD624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defTabSz="457200" eaLnBrk="0" hangingPunct="0">
              <a:defRPr sz="7600" b="1">
                <a:solidFill>
                  <a:srgbClr val="FFD624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defTabSz="457200" eaLnBrk="0" hangingPunct="0">
              <a:defRPr sz="7600" b="1">
                <a:solidFill>
                  <a:srgbClr val="FFD624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defTabSz="457200" eaLnBrk="0" hangingPunct="0">
              <a:defRPr sz="7600" b="1">
                <a:solidFill>
                  <a:srgbClr val="FFD624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MS PGothic" charset="0"/>
                <a:cs typeface="Verdana" charset="0"/>
              </a:rPr>
              <a:t>Debate 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MS PGothic" charset="0"/>
                <a:cs typeface="Verdana" charset="0"/>
              </a:rPr>
              <a:t>Guidelines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MS PGothic" charset="0"/>
              <a:cs typeface="Verdana" charset="0"/>
            </a:endParaRPr>
          </a:p>
        </p:txBody>
      </p:sp>
      <p:sp>
        <p:nvSpPr>
          <p:cNvPr id="24584" name="Rectangle 36"/>
          <p:cNvSpPr>
            <a:spLocks noChangeArrowheads="1"/>
          </p:cNvSpPr>
          <p:nvPr/>
        </p:nvSpPr>
        <p:spPr bwMode="auto">
          <a:xfrm>
            <a:off x="1592535" y="2661218"/>
            <a:ext cx="126310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Verdana" charset="0"/>
              </a:rPr>
              <a:t>Survey Database of programmes</a:t>
            </a:r>
          </a:p>
        </p:txBody>
      </p:sp>
      <p:cxnSp>
        <p:nvCxnSpPr>
          <p:cNvPr id="24585" name="Straight Connector 38"/>
          <p:cNvCxnSpPr>
            <a:cxnSpLocks noChangeShapeType="1"/>
          </p:cNvCxnSpPr>
          <p:nvPr/>
        </p:nvCxnSpPr>
        <p:spPr bwMode="auto">
          <a:xfrm>
            <a:off x="2351584" y="1855310"/>
            <a:ext cx="0" cy="58199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4586" name="Straight Connector 40"/>
          <p:cNvCxnSpPr>
            <a:cxnSpLocks noChangeShapeType="1"/>
          </p:cNvCxnSpPr>
          <p:nvPr/>
        </p:nvCxnSpPr>
        <p:spPr bwMode="auto">
          <a:xfrm>
            <a:off x="4638348" y="1853100"/>
            <a:ext cx="6552" cy="63341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4587" name="Straight Connector 41"/>
          <p:cNvCxnSpPr>
            <a:cxnSpLocks noChangeShapeType="1"/>
          </p:cNvCxnSpPr>
          <p:nvPr/>
        </p:nvCxnSpPr>
        <p:spPr bwMode="auto">
          <a:xfrm>
            <a:off x="5859338" y="1821350"/>
            <a:ext cx="0" cy="63341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4588" name="Straight Connector 42"/>
          <p:cNvCxnSpPr>
            <a:cxnSpLocks noChangeShapeType="1"/>
          </p:cNvCxnSpPr>
          <p:nvPr/>
        </p:nvCxnSpPr>
        <p:spPr bwMode="auto">
          <a:xfrm>
            <a:off x="8221538" y="1876210"/>
            <a:ext cx="0" cy="59601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4589" name="Rectangle 43"/>
          <p:cNvSpPr>
            <a:spLocks noChangeArrowheads="1"/>
          </p:cNvSpPr>
          <p:nvPr/>
        </p:nvSpPr>
        <p:spPr bwMode="auto">
          <a:xfrm>
            <a:off x="7074938" y="3387242"/>
            <a:ext cx="32692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Verdana" charset="0"/>
              </a:rPr>
              <a:t>Gender dimension in research content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Verdana" charset="0"/>
            </a:endParaRPr>
          </a:p>
        </p:txBody>
      </p:sp>
      <p:cxnSp>
        <p:nvCxnSpPr>
          <p:cNvPr id="24590" name="Straight Connector 44"/>
          <p:cNvCxnSpPr>
            <a:cxnSpLocks noChangeShapeType="1"/>
          </p:cNvCxnSpPr>
          <p:nvPr/>
        </p:nvCxnSpPr>
        <p:spPr bwMode="auto">
          <a:xfrm>
            <a:off x="9388350" y="1856325"/>
            <a:ext cx="0" cy="63341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1" name="Oval 20"/>
          <p:cNvSpPr/>
          <p:nvPr/>
        </p:nvSpPr>
        <p:spPr>
          <a:xfrm>
            <a:off x="4079654" y="1296405"/>
            <a:ext cx="1114504" cy="625293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38500" dist="508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2009</a:t>
            </a:r>
          </a:p>
        </p:txBody>
      </p:sp>
      <p:sp>
        <p:nvSpPr>
          <p:cNvPr id="22" name="Oval 21"/>
          <p:cNvSpPr/>
          <p:nvPr/>
        </p:nvSpPr>
        <p:spPr>
          <a:xfrm>
            <a:off x="5282573" y="1283443"/>
            <a:ext cx="1114504" cy="653639"/>
          </a:xfrm>
          <a:prstGeom prst="ellipse">
            <a:avLst/>
          </a:prstGeom>
          <a:solidFill>
            <a:srgbClr val="33CC33"/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38500" dist="508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2010</a:t>
            </a:r>
          </a:p>
        </p:txBody>
      </p:sp>
      <p:sp>
        <p:nvSpPr>
          <p:cNvPr id="23" name="Oval 22"/>
          <p:cNvSpPr/>
          <p:nvPr/>
        </p:nvSpPr>
        <p:spPr>
          <a:xfrm>
            <a:off x="7646906" y="1283857"/>
            <a:ext cx="1114504" cy="653639"/>
          </a:xfrm>
          <a:prstGeom prst="ellipse">
            <a:avLst/>
          </a:prstGeom>
          <a:solidFill>
            <a:srgbClr val="33CC33"/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38500" dist="508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2012</a:t>
            </a:r>
          </a:p>
        </p:txBody>
      </p:sp>
      <p:sp>
        <p:nvSpPr>
          <p:cNvPr id="24" name="Oval 23"/>
          <p:cNvSpPr/>
          <p:nvPr/>
        </p:nvSpPr>
        <p:spPr>
          <a:xfrm>
            <a:off x="6500593" y="1325555"/>
            <a:ext cx="1114504" cy="625293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38500" dist="508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2011</a:t>
            </a:r>
          </a:p>
        </p:txBody>
      </p:sp>
      <p:sp>
        <p:nvSpPr>
          <p:cNvPr id="25" name="Oval 24"/>
          <p:cNvSpPr/>
          <p:nvPr/>
        </p:nvSpPr>
        <p:spPr>
          <a:xfrm>
            <a:off x="8813348" y="1311393"/>
            <a:ext cx="1114504" cy="625293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38500" dist="508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2013</a:t>
            </a:r>
          </a:p>
        </p:txBody>
      </p:sp>
      <p:cxnSp>
        <p:nvCxnSpPr>
          <p:cNvPr id="24596" name="Straight Connector 25"/>
          <p:cNvCxnSpPr>
            <a:cxnSpLocks noChangeShapeType="1"/>
          </p:cNvCxnSpPr>
          <p:nvPr/>
        </p:nvCxnSpPr>
        <p:spPr bwMode="auto">
          <a:xfrm>
            <a:off x="3492375" y="1856895"/>
            <a:ext cx="0" cy="58199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4597" name="Straight Connector 26"/>
          <p:cNvCxnSpPr>
            <a:cxnSpLocks noChangeShapeType="1"/>
          </p:cNvCxnSpPr>
          <p:nvPr/>
        </p:nvCxnSpPr>
        <p:spPr bwMode="auto">
          <a:xfrm>
            <a:off x="7042025" y="1841150"/>
            <a:ext cx="0" cy="63107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4598" name="Rectangle 27"/>
          <p:cNvSpPr>
            <a:spLocks noChangeArrowheads="1"/>
          </p:cNvSpPr>
          <p:nvPr/>
        </p:nvSpPr>
        <p:spPr bwMode="auto">
          <a:xfrm>
            <a:off x="1743431" y="3949071"/>
            <a:ext cx="1040153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3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Verdana" charset="0"/>
              </a:rPr>
              <a:t>PRAGES</a:t>
            </a: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Verdana" charset="0"/>
            </a:endParaRPr>
          </a:p>
        </p:txBody>
      </p:sp>
      <p:sp>
        <p:nvSpPr>
          <p:cNvPr id="24599" name="Rectangle 28"/>
          <p:cNvSpPr>
            <a:spLocks noChangeArrowheads="1"/>
          </p:cNvSpPr>
          <p:nvPr/>
        </p:nvSpPr>
        <p:spPr bwMode="auto">
          <a:xfrm>
            <a:off x="2896374" y="3861483"/>
            <a:ext cx="118340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Verdana" charset="0"/>
              </a:rPr>
              <a:t>WHIST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3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Verdana" charset="0"/>
              </a:rPr>
              <a:t>DIVERSITY</a:t>
            </a: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Verdana" charset="0"/>
            </a:endParaRPr>
          </a:p>
        </p:txBody>
      </p:sp>
      <p:sp>
        <p:nvSpPr>
          <p:cNvPr id="24600" name="Rectangle 30"/>
          <p:cNvSpPr>
            <a:spLocks noChangeArrowheads="1"/>
          </p:cNvSpPr>
          <p:nvPr/>
        </p:nvSpPr>
        <p:spPr bwMode="auto">
          <a:xfrm>
            <a:off x="4119744" y="3859755"/>
            <a:ext cx="104015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Verdana" charset="0"/>
              </a:rPr>
              <a:t>genSET</a:t>
            </a: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Verdana" charset="0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Verdana" charset="0"/>
              </a:rPr>
              <a:t>GENDERA</a:t>
            </a: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Verdana" charset="0"/>
            </a:endParaRPr>
          </a:p>
        </p:txBody>
      </p:sp>
      <p:sp>
        <p:nvSpPr>
          <p:cNvPr id="24601" name="Rectangle 31"/>
          <p:cNvSpPr>
            <a:spLocks noChangeArrowheads="1"/>
          </p:cNvSpPr>
          <p:nvPr/>
        </p:nvSpPr>
        <p:spPr bwMode="auto">
          <a:xfrm>
            <a:off x="5236134" y="3861341"/>
            <a:ext cx="116136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863A"/>
                </a:solidFill>
                <a:effectLst/>
                <a:uLnTx/>
                <a:uFillTx/>
                <a:latin typeface="Arial"/>
                <a:ea typeface="+mn-ea"/>
                <a:cs typeface="Verdana" charset="0"/>
              </a:rPr>
              <a:t>INTEGER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none" strike="noStrike" kern="1200" cap="none" spc="0" normalizeH="0" baseline="0" noProof="0" dirty="0">
                <a:ln>
                  <a:noFill/>
                </a:ln>
                <a:solidFill>
                  <a:srgbClr val="32863A"/>
                </a:solidFill>
                <a:effectLst/>
                <a:uLnTx/>
                <a:uFillTx/>
                <a:latin typeface="Arial"/>
                <a:ea typeface="+mn-ea"/>
                <a:cs typeface="Verdana" charset="0"/>
              </a:rPr>
              <a:t>GENIS </a:t>
            </a:r>
            <a:r>
              <a:rPr kumimoji="0" lang="en-GB" sz="1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863A"/>
                </a:solidFill>
                <a:effectLst/>
                <a:uLnTx/>
                <a:uFillTx/>
                <a:latin typeface="Arial"/>
                <a:ea typeface="+mn-ea"/>
                <a:cs typeface="Verdana" charset="0"/>
              </a:rPr>
              <a:t>LAB</a:t>
            </a:r>
            <a:endParaRPr kumimoji="0" lang="en-GB" sz="1300" b="1" i="0" u="none" strike="noStrike" kern="1200" cap="none" spc="0" normalizeH="0" baseline="0" noProof="0" dirty="0">
              <a:ln>
                <a:noFill/>
              </a:ln>
              <a:solidFill>
                <a:srgbClr val="32863A"/>
              </a:solidFill>
              <a:effectLst/>
              <a:uLnTx/>
              <a:uFillTx/>
              <a:latin typeface="Arial"/>
              <a:ea typeface="+mn-ea"/>
              <a:cs typeface="Verdana" charset="0"/>
            </a:endParaRPr>
          </a:p>
        </p:txBody>
      </p:sp>
      <p:sp>
        <p:nvSpPr>
          <p:cNvPr id="24602" name="Rectangle 32"/>
          <p:cNvSpPr>
            <a:spLocks noChangeArrowheads="1"/>
          </p:cNvSpPr>
          <p:nvPr/>
        </p:nvSpPr>
        <p:spPr bwMode="auto">
          <a:xfrm>
            <a:off x="6495959" y="3863247"/>
            <a:ext cx="104015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none" strike="noStrike" kern="1200" cap="none" spc="0" normalizeH="0" baseline="0" noProof="0" dirty="0">
                <a:ln>
                  <a:noFill/>
                </a:ln>
                <a:solidFill>
                  <a:srgbClr val="32863A"/>
                </a:solidFill>
                <a:effectLst/>
                <a:uLnTx/>
                <a:uFillTx/>
                <a:latin typeface="Arial"/>
                <a:ea typeface="+mn-ea"/>
                <a:cs typeface="Verdana" charset="0"/>
              </a:rPr>
              <a:t>FESTA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300" b="1" i="0" u="none" strike="noStrike" kern="1200" cap="none" spc="0" normalizeH="0" baseline="0" noProof="0" dirty="0">
                <a:ln>
                  <a:noFill/>
                </a:ln>
                <a:solidFill>
                  <a:srgbClr val="32863A"/>
                </a:solidFill>
                <a:effectLst/>
                <a:uLnTx/>
                <a:uFillTx/>
                <a:latin typeface="Arial"/>
                <a:ea typeface="+mn-ea"/>
                <a:cs typeface="Verdana" charset="0"/>
              </a:rPr>
              <a:t>STAGES</a:t>
            </a:r>
            <a:endParaRPr kumimoji="0" lang="en-GB" sz="1300" b="1" i="0" u="none" strike="noStrike" kern="1200" cap="none" spc="0" normalizeH="0" baseline="0" noProof="0" dirty="0">
              <a:ln>
                <a:noFill/>
              </a:ln>
              <a:solidFill>
                <a:srgbClr val="32863A"/>
              </a:solidFill>
              <a:effectLst/>
              <a:uLnTx/>
              <a:uFillTx/>
              <a:latin typeface="Arial"/>
              <a:ea typeface="+mn-ea"/>
              <a:cs typeface="Verdana" charset="0"/>
            </a:endParaRPr>
          </a:p>
        </p:txBody>
      </p:sp>
      <p:sp>
        <p:nvSpPr>
          <p:cNvPr id="24603" name="Rectangle 37"/>
          <p:cNvSpPr>
            <a:spLocks noChangeArrowheads="1"/>
          </p:cNvSpPr>
          <p:nvPr/>
        </p:nvSpPr>
        <p:spPr bwMode="auto">
          <a:xfrm>
            <a:off x="7602572" y="3870866"/>
            <a:ext cx="138414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none" strike="noStrike" kern="1200" cap="none" spc="0" normalizeH="0" baseline="0" noProof="0">
                <a:ln>
                  <a:noFill/>
                </a:ln>
                <a:solidFill>
                  <a:srgbClr val="32863A"/>
                </a:solidFill>
                <a:effectLst/>
                <a:uLnTx/>
                <a:uFillTx/>
                <a:latin typeface="Arial"/>
                <a:ea typeface="+mn-ea"/>
                <a:cs typeface="Verdana" charset="0"/>
              </a:rPr>
              <a:t>GENOVATE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300" b="1" i="0" u="none" strike="noStrike" kern="1200" cap="none" spc="0" normalizeH="0" baseline="0" noProof="0">
                <a:ln>
                  <a:noFill/>
                </a:ln>
                <a:solidFill>
                  <a:srgbClr val="32863A"/>
                </a:solidFill>
                <a:effectLst/>
                <a:uLnTx/>
                <a:uFillTx/>
                <a:latin typeface="Arial"/>
                <a:ea typeface="+mn-ea"/>
                <a:cs typeface="Verdana" charset="0"/>
              </a:rPr>
              <a:t>GENDERTIME</a:t>
            </a:r>
            <a:endParaRPr kumimoji="0" lang="en-GB" sz="1300" b="1" i="0" u="none" strike="noStrike" kern="1200" cap="none" spc="0" normalizeH="0" baseline="0" noProof="0">
              <a:ln>
                <a:noFill/>
              </a:ln>
              <a:solidFill>
                <a:srgbClr val="32863A"/>
              </a:solidFill>
              <a:effectLst/>
              <a:uLnTx/>
              <a:uFillTx/>
              <a:latin typeface="Arial"/>
              <a:ea typeface="+mn-ea"/>
              <a:cs typeface="Verdana" charset="0"/>
            </a:endParaRPr>
          </a:p>
        </p:txBody>
      </p:sp>
      <p:sp>
        <p:nvSpPr>
          <p:cNvPr id="24604" name="Rectangle 39"/>
          <p:cNvSpPr>
            <a:spLocks noChangeArrowheads="1"/>
          </p:cNvSpPr>
          <p:nvPr/>
        </p:nvSpPr>
        <p:spPr bwMode="auto">
          <a:xfrm>
            <a:off x="9057811" y="3851731"/>
            <a:ext cx="1040153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none" strike="noStrike" kern="1200" cap="none" spc="0" normalizeH="0" baseline="0" noProof="0" dirty="0">
                <a:ln>
                  <a:noFill/>
                </a:ln>
                <a:solidFill>
                  <a:srgbClr val="32863A"/>
                </a:solidFill>
                <a:effectLst/>
                <a:uLnTx/>
                <a:uFillTx/>
                <a:latin typeface="Arial"/>
                <a:ea typeface="+mn-ea"/>
                <a:cs typeface="Verdana" charset="0"/>
              </a:rPr>
              <a:t>TRIGGER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300" b="1" i="0" u="none" strike="noStrike" kern="1200" cap="none" spc="0" normalizeH="0" baseline="0" noProof="0" dirty="0">
                <a:ln>
                  <a:noFill/>
                </a:ln>
                <a:solidFill>
                  <a:srgbClr val="32863A"/>
                </a:solidFill>
                <a:effectLst/>
                <a:uLnTx/>
                <a:uFillTx/>
                <a:latin typeface="Arial"/>
                <a:ea typeface="+mn-ea"/>
                <a:cs typeface="Verdana" charset="0"/>
              </a:rPr>
              <a:t>GARCIA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300" b="1" i="0" u="none" strike="noStrike" kern="1200" cap="none" spc="0" normalizeH="0" baseline="0" noProof="0" dirty="0">
                <a:ln>
                  <a:noFill/>
                </a:ln>
                <a:solidFill>
                  <a:srgbClr val="32863A"/>
                </a:solidFill>
                <a:effectLst/>
                <a:uLnTx/>
                <a:uFillTx/>
                <a:latin typeface="Arial"/>
                <a:ea typeface="+mn-ea"/>
                <a:cs typeface="Verdana" charset="0"/>
              </a:rPr>
              <a:t>EGERA</a:t>
            </a:r>
            <a:endParaRPr kumimoji="0" lang="en-GB" sz="1300" b="1" i="0" u="none" strike="noStrike" kern="1200" cap="none" spc="0" normalizeH="0" baseline="0" noProof="0" dirty="0">
              <a:ln>
                <a:noFill/>
              </a:ln>
              <a:solidFill>
                <a:srgbClr val="32863A"/>
              </a:solidFill>
              <a:effectLst/>
              <a:uLnTx/>
              <a:uFillTx/>
              <a:latin typeface="Arial"/>
              <a:ea typeface="+mn-ea"/>
              <a:cs typeface="Verdana" charset="0"/>
            </a:endParaRPr>
          </a:p>
        </p:txBody>
      </p:sp>
      <p:sp>
        <p:nvSpPr>
          <p:cNvPr id="24605" name="Rectangle 46"/>
          <p:cNvSpPr>
            <a:spLocks noChangeArrowheads="1"/>
          </p:cNvSpPr>
          <p:nvPr/>
        </p:nvSpPr>
        <p:spPr bwMode="auto">
          <a:xfrm>
            <a:off x="2802043" y="2782499"/>
            <a:ext cx="13497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Verdana" charset="0"/>
              </a:rPr>
              <a:t>Gender management</a:t>
            </a:r>
          </a:p>
        </p:txBody>
      </p:sp>
      <p:pic>
        <p:nvPicPr>
          <p:cNvPr id="31" name="Picture 1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340" y="5239515"/>
            <a:ext cx="869196" cy="1230056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75260" y="5246471"/>
            <a:ext cx="2053896" cy="52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34" name="Rectangle 43"/>
          <p:cNvSpPr>
            <a:spLocks noChangeArrowheads="1"/>
          </p:cNvSpPr>
          <p:nvPr/>
        </p:nvSpPr>
        <p:spPr bwMode="auto">
          <a:xfrm>
            <a:off x="5145746" y="2635715"/>
            <a:ext cx="557252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Verdana" charset="0"/>
              </a:rPr>
              <a:t>Implement Gender Action/Equality Plans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Verdana" charset="0"/>
              </a:rPr>
              <a:t>Initial focus on STEM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Verdana" charset="0"/>
              </a:rPr>
              <a:t>Methodology/Partner for impartially monitoring/assessing progress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Verdana" charset="0"/>
              </a:rPr>
              <a:t>Produce Guidelines </a:t>
            </a:r>
          </a:p>
        </p:txBody>
      </p:sp>
      <p:pic>
        <p:nvPicPr>
          <p:cNvPr id="2" name="Image 1" descr="genport logo.jp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4" t="30866" r="3409" b="29495"/>
          <a:stretch/>
        </p:blipFill>
        <p:spPr>
          <a:xfrm>
            <a:off x="7760741" y="4880820"/>
            <a:ext cx="1319982" cy="282253"/>
          </a:xfrm>
          <a:prstGeom prst="rect">
            <a:avLst/>
          </a:prstGeom>
        </p:spPr>
      </p:pic>
      <p:sp>
        <p:nvSpPr>
          <p:cNvPr id="36" name="Title 2"/>
          <p:cNvSpPr txBox="1">
            <a:spLocks/>
          </p:cNvSpPr>
          <p:nvPr/>
        </p:nvSpPr>
        <p:spPr>
          <a:xfrm>
            <a:off x="970721" y="171450"/>
            <a:ext cx="10659303" cy="876699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24EA2"/>
                </a:solidFill>
                <a:effectLst/>
                <a:uLnTx/>
                <a:uFillTx/>
                <a:latin typeface="Arial"/>
                <a:ea typeface="MS PGothic" charset="0"/>
                <a:cs typeface="+mj-cs"/>
              </a:rPr>
              <a:t>FP7-Science-in-Society Gender </a:t>
            </a:r>
            <a:r>
              <a:rPr kumimoji="0" lang="en-GB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24EA2"/>
                </a:solidFill>
                <a:effectLst/>
                <a:uLnTx/>
                <a:uFillTx/>
                <a:latin typeface="Arial"/>
                <a:ea typeface="MS PGothic" charset="0"/>
                <a:cs typeface="+mj-cs"/>
              </a:rPr>
              <a:t>Projects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024EA2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44" name="TextBox 43"/>
          <p:cNvSpPr txBox="1"/>
          <p:nvPr/>
        </p:nvSpPr>
        <p:spPr>
          <a:xfrm flipH="1">
            <a:off x="10316854" y="3870866"/>
            <a:ext cx="832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286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 GEP </a:t>
            </a:r>
            <a:r>
              <a:rPr kumimoji="0" lang="fr-BE" sz="14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3286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projects</a:t>
            </a:r>
            <a:endParaRPr kumimoji="0" lang="en-GB" sz="1400" b="0" i="1" u="none" strike="noStrike" kern="1200" cap="none" spc="0" normalizeH="0" baseline="0" noProof="0" dirty="0">
              <a:ln>
                <a:noFill/>
              </a:ln>
              <a:solidFill>
                <a:srgbClr val="32863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" name="Left Brace 44"/>
          <p:cNvSpPr/>
          <p:nvPr/>
        </p:nvSpPr>
        <p:spPr>
          <a:xfrm>
            <a:off x="10239020" y="3830710"/>
            <a:ext cx="177460" cy="71960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583" name="Rectangle 34"/>
          <p:cNvSpPr>
            <a:spLocks noChangeArrowheads="1"/>
          </p:cNvSpPr>
          <p:nvPr/>
        </p:nvSpPr>
        <p:spPr bwMode="auto">
          <a:xfrm>
            <a:off x="5145746" y="2328077"/>
            <a:ext cx="5126718" cy="307777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Verdana" charset="0"/>
              </a:rPr>
              <a:t>Structural change in research organisations and universities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01817" y="4871946"/>
            <a:ext cx="772516" cy="6278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06626" y="5723063"/>
            <a:ext cx="732311" cy="2576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34466" y="5212604"/>
            <a:ext cx="997438" cy="3384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0"/>
          <a:srcRect l="12903" t="23856" b="16187"/>
          <a:stretch/>
        </p:blipFill>
        <p:spPr>
          <a:xfrm>
            <a:off x="5179847" y="4838577"/>
            <a:ext cx="1320642" cy="3141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0416" y="6421203"/>
            <a:ext cx="5303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11"/>
              </a:rPr>
              <a:t>European Commission : CORDIS : Search : Results page (europa.eu)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669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0721" y="416897"/>
            <a:ext cx="11221279" cy="658548"/>
          </a:xfrm>
        </p:spPr>
        <p:txBody>
          <a:bodyPr/>
          <a:lstStyle/>
          <a:p>
            <a:r>
              <a:rPr lang="fr-BE" sz="3800" dirty="0" smtClean="0">
                <a:solidFill>
                  <a:srgbClr val="024EA2"/>
                </a:solidFill>
                <a:ea typeface="MS PGothic" charset="0"/>
              </a:rPr>
              <a:t>Building on Horizon </a:t>
            </a:r>
            <a:r>
              <a:rPr lang="fr-BE" sz="3800" dirty="0">
                <a:solidFill>
                  <a:srgbClr val="024EA2"/>
                </a:solidFill>
                <a:ea typeface="MS PGothic" charset="0"/>
              </a:rPr>
              <a:t>2020-SwafS Gender </a:t>
            </a:r>
            <a:r>
              <a:rPr lang="en-GB" sz="3800" dirty="0" smtClean="0">
                <a:solidFill>
                  <a:srgbClr val="024EA2"/>
                </a:solidFill>
                <a:ea typeface="MS PGothic" charset="0"/>
              </a:rPr>
              <a:t>Projects</a:t>
            </a:r>
            <a:endParaRPr lang="en-GB" sz="3800" dirty="0">
              <a:solidFill>
                <a:srgbClr val="024EA2"/>
              </a:solidFill>
            </a:endParaRPr>
          </a:p>
        </p:txBody>
      </p:sp>
      <p:cxnSp>
        <p:nvCxnSpPr>
          <p:cNvPr id="45" name="Straight Connector 38"/>
          <p:cNvCxnSpPr>
            <a:cxnSpLocks noChangeShapeType="1"/>
          </p:cNvCxnSpPr>
          <p:nvPr/>
        </p:nvCxnSpPr>
        <p:spPr bwMode="auto">
          <a:xfrm>
            <a:off x="1570716" y="1902832"/>
            <a:ext cx="0" cy="395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6" name="Straight Connector 26"/>
          <p:cNvCxnSpPr>
            <a:cxnSpLocks noChangeShapeType="1"/>
          </p:cNvCxnSpPr>
          <p:nvPr/>
        </p:nvCxnSpPr>
        <p:spPr bwMode="auto">
          <a:xfrm>
            <a:off x="6552902" y="1902832"/>
            <a:ext cx="0" cy="428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7" name="Straight Connector 25"/>
          <p:cNvCxnSpPr>
            <a:cxnSpLocks noChangeShapeType="1"/>
          </p:cNvCxnSpPr>
          <p:nvPr/>
        </p:nvCxnSpPr>
        <p:spPr bwMode="auto">
          <a:xfrm>
            <a:off x="2800602" y="1930806"/>
            <a:ext cx="0" cy="395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8" name="Right Arrow 47"/>
          <p:cNvSpPr>
            <a:spLocks noChangeArrowheads="1"/>
          </p:cNvSpPr>
          <p:nvPr/>
        </p:nvSpPr>
        <p:spPr bwMode="auto">
          <a:xfrm>
            <a:off x="1129720" y="1653024"/>
            <a:ext cx="8937819" cy="170913"/>
          </a:xfrm>
          <a:prstGeom prst="rightArrow">
            <a:avLst>
              <a:gd name="adj1" fmla="val 50000"/>
              <a:gd name="adj2" fmla="val 92823"/>
            </a:avLst>
          </a:prstGeom>
          <a:solidFill>
            <a:srgbClr val="404040"/>
          </a:solidFill>
          <a:ln>
            <a:noFill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994652" y="1524561"/>
            <a:ext cx="1080120" cy="412123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38500" dist="508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2014</a:t>
            </a:r>
          </a:p>
        </p:txBody>
      </p:sp>
      <p:sp>
        <p:nvSpPr>
          <p:cNvPr id="50" name="Oval 49"/>
          <p:cNvSpPr/>
          <p:nvPr/>
        </p:nvSpPr>
        <p:spPr>
          <a:xfrm>
            <a:off x="2261150" y="1524561"/>
            <a:ext cx="1080120" cy="412123"/>
          </a:xfrm>
          <a:prstGeom prst="ellipse">
            <a:avLst/>
          </a:prstGeom>
          <a:solidFill>
            <a:srgbClr val="33CC33"/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38500" dist="508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2015</a:t>
            </a:r>
          </a:p>
        </p:txBody>
      </p:sp>
      <p:cxnSp>
        <p:nvCxnSpPr>
          <p:cNvPr id="51" name="Straight Connector 40"/>
          <p:cNvCxnSpPr>
            <a:cxnSpLocks noChangeShapeType="1"/>
          </p:cNvCxnSpPr>
          <p:nvPr/>
        </p:nvCxnSpPr>
        <p:spPr bwMode="auto">
          <a:xfrm>
            <a:off x="4031060" y="1917119"/>
            <a:ext cx="6350" cy="4302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2" name="Straight Connector 41"/>
          <p:cNvCxnSpPr>
            <a:cxnSpLocks noChangeShapeType="1"/>
          </p:cNvCxnSpPr>
          <p:nvPr/>
        </p:nvCxnSpPr>
        <p:spPr bwMode="auto">
          <a:xfrm>
            <a:off x="5278566" y="1922898"/>
            <a:ext cx="0" cy="4302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3" name="Straight Connector 42"/>
          <p:cNvCxnSpPr>
            <a:cxnSpLocks noChangeShapeType="1"/>
          </p:cNvCxnSpPr>
          <p:nvPr/>
        </p:nvCxnSpPr>
        <p:spPr bwMode="auto">
          <a:xfrm>
            <a:off x="7861118" y="1928232"/>
            <a:ext cx="0" cy="4048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4" name="Straight Connector 44"/>
          <p:cNvCxnSpPr>
            <a:cxnSpLocks noChangeShapeType="1"/>
          </p:cNvCxnSpPr>
          <p:nvPr/>
        </p:nvCxnSpPr>
        <p:spPr bwMode="auto">
          <a:xfrm>
            <a:off x="9169334" y="1922899"/>
            <a:ext cx="0" cy="430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56" name="Oval 55"/>
          <p:cNvSpPr/>
          <p:nvPr/>
        </p:nvSpPr>
        <p:spPr>
          <a:xfrm>
            <a:off x="3527004" y="1524975"/>
            <a:ext cx="1080120" cy="412123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38500" dist="508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2016</a:t>
            </a:r>
          </a:p>
        </p:txBody>
      </p:sp>
      <p:sp>
        <p:nvSpPr>
          <p:cNvPr id="57" name="Oval 56"/>
          <p:cNvSpPr/>
          <p:nvPr/>
        </p:nvSpPr>
        <p:spPr>
          <a:xfrm>
            <a:off x="4761650" y="1494040"/>
            <a:ext cx="1080120" cy="430806"/>
          </a:xfrm>
          <a:prstGeom prst="ellipse">
            <a:avLst/>
          </a:prstGeom>
          <a:solidFill>
            <a:srgbClr val="33CC33"/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38500" dist="508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2017</a:t>
            </a:r>
          </a:p>
        </p:txBody>
      </p:sp>
      <p:sp>
        <p:nvSpPr>
          <p:cNvPr id="58" name="Oval 57"/>
          <p:cNvSpPr/>
          <p:nvPr/>
        </p:nvSpPr>
        <p:spPr>
          <a:xfrm>
            <a:off x="7357062" y="1522776"/>
            <a:ext cx="1080120" cy="432140"/>
          </a:xfrm>
          <a:prstGeom prst="ellipse">
            <a:avLst/>
          </a:prstGeom>
          <a:solidFill>
            <a:srgbClr val="33CC33"/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38500" dist="508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2019</a:t>
            </a:r>
          </a:p>
        </p:txBody>
      </p:sp>
      <p:sp>
        <p:nvSpPr>
          <p:cNvPr id="59" name="Oval 58"/>
          <p:cNvSpPr/>
          <p:nvPr/>
        </p:nvSpPr>
        <p:spPr>
          <a:xfrm>
            <a:off x="6017640" y="1522775"/>
            <a:ext cx="1080120" cy="412123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38500" dist="508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2018</a:t>
            </a:r>
          </a:p>
        </p:txBody>
      </p:sp>
      <p:sp>
        <p:nvSpPr>
          <p:cNvPr id="60" name="Oval 59"/>
          <p:cNvSpPr/>
          <p:nvPr/>
        </p:nvSpPr>
        <p:spPr>
          <a:xfrm>
            <a:off x="8665278" y="1542792"/>
            <a:ext cx="1080120" cy="412123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38500" dist="508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2020</a:t>
            </a:r>
          </a:p>
        </p:txBody>
      </p:sp>
      <p:sp>
        <p:nvSpPr>
          <p:cNvPr id="61" name="Rectangle 27"/>
          <p:cNvSpPr>
            <a:spLocks noChangeArrowheads="1"/>
          </p:cNvSpPr>
          <p:nvPr/>
        </p:nvSpPr>
        <p:spPr bwMode="auto">
          <a:xfrm>
            <a:off x="1129720" y="3430531"/>
            <a:ext cx="1008063" cy="692497"/>
          </a:xfrm>
          <a:prstGeom prst="rect">
            <a:avLst/>
          </a:prstGeom>
          <a:noFill/>
          <a:ln w="25400"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Verdana" charset="0"/>
              </a:rPr>
              <a:t>GENERA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Verdana" charset="0"/>
              </a:rPr>
              <a:t>LIBRA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Verdana" charset="0"/>
              </a:rPr>
              <a:t>PLOTINA</a:t>
            </a:r>
            <a:endParaRPr kumimoji="0" lang="en-GB" sz="13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Verdana" charset="0"/>
            </a:endParaRPr>
          </a:p>
        </p:txBody>
      </p:sp>
      <p:sp>
        <p:nvSpPr>
          <p:cNvPr id="62" name="Rectangle 28"/>
          <p:cNvSpPr>
            <a:spLocks noChangeArrowheads="1"/>
          </p:cNvSpPr>
          <p:nvPr/>
        </p:nvSpPr>
        <p:spPr bwMode="auto">
          <a:xfrm>
            <a:off x="2209840" y="3430531"/>
            <a:ext cx="1440160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300" b="1" i="0" u="none" strike="noStrike" kern="1200" cap="none" spc="0" normalizeH="0" baseline="0" noProof="0" dirty="0">
                <a:ln>
                  <a:noFill/>
                </a:ln>
                <a:solidFill>
                  <a:srgbClr val="32863A"/>
                </a:solidFill>
                <a:effectLst/>
                <a:uLnTx/>
                <a:uFillTx/>
                <a:latin typeface="Arial"/>
                <a:ea typeface="+mn-ea"/>
                <a:cs typeface="Verdana" charset="0"/>
              </a:rPr>
              <a:t>SAGE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300" b="1" i="0" u="none" strike="noStrike" kern="1200" cap="none" spc="0" normalizeH="0" baseline="0" noProof="0" dirty="0">
                <a:ln>
                  <a:noFill/>
                </a:ln>
                <a:solidFill>
                  <a:srgbClr val="32863A"/>
                </a:solidFill>
                <a:effectLst/>
                <a:uLnTx/>
                <a:uFillTx/>
                <a:latin typeface="Arial"/>
                <a:ea typeface="+mn-ea"/>
                <a:cs typeface="Verdana" charset="0"/>
              </a:rPr>
              <a:t>EQUAL-IST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300" b="1" i="0" u="none" strike="noStrike" kern="1200" cap="none" spc="0" normalizeH="0" baseline="0" noProof="0" dirty="0" err="1">
                <a:ln>
                  <a:noFill/>
                </a:ln>
                <a:solidFill>
                  <a:srgbClr val="32863A"/>
                </a:solidFill>
                <a:effectLst/>
                <a:uLnTx/>
                <a:uFillTx/>
                <a:latin typeface="Arial"/>
                <a:ea typeface="+mn-ea"/>
                <a:cs typeface="Verdana" charset="0"/>
              </a:rPr>
              <a:t>Baltic</a:t>
            </a:r>
            <a:r>
              <a:rPr kumimoji="0" lang="fr-BE" sz="1300" b="1" i="0" u="none" strike="noStrike" kern="1200" cap="none" spc="0" normalizeH="0" baseline="0" noProof="0" dirty="0">
                <a:ln>
                  <a:noFill/>
                </a:ln>
                <a:solidFill>
                  <a:srgbClr val="32863A"/>
                </a:solidFill>
                <a:effectLst/>
                <a:uLnTx/>
                <a:uFillTx/>
                <a:latin typeface="Arial"/>
                <a:ea typeface="+mn-ea"/>
                <a:cs typeface="Verdana" charset="0"/>
              </a:rPr>
              <a:t> Gender </a:t>
            </a:r>
            <a:endParaRPr kumimoji="0" lang="en-GB" sz="1300" b="1" i="0" u="none" strike="noStrike" kern="1200" cap="none" spc="0" normalizeH="0" baseline="0" noProof="0" dirty="0">
              <a:ln>
                <a:noFill/>
              </a:ln>
              <a:solidFill>
                <a:srgbClr val="32863A"/>
              </a:solidFill>
              <a:effectLst/>
              <a:uLnTx/>
              <a:uFillTx/>
              <a:latin typeface="Arial"/>
              <a:ea typeface="+mn-ea"/>
              <a:cs typeface="Verdana" charset="0"/>
            </a:endParaRPr>
          </a:p>
        </p:txBody>
      </p:sp>
      <p:sp>
        <p:nvSpPr>
          <p:cNvPr id="63" name="Rectangle 30"/>
          <p:cNvSpPr>
            <a:spLocks noChangeArrowheads="1"/>
          </p:cNvSpPr>
          <p:nvPr/>
        </p:nvSpPr>
        <p:spPr bwMode="auto">
          <a:xfrm>
            <a:off x="3578042" y="3430531"/>
            <a:ext cx="1008062" cy="492443"/>
          </a:xfrm>
          <a:prstGeom prst="rect">
            <a:avLst/>
          </a:prstGeom>
          <a:noFill/>
          <a:ln w="25400"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3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Verdana" charset="0"/>
              </a:rPr>
              <a:t>TARGET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3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Verdana" charset="0"/>
              </a:rPr>
              <a:t>GEECCO</a:t>
            </a:r>
            <a:endParaRPr kumimoji="0" lang="en-GB" sz="13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Verdana" charset="0"/>
            </a:endParaRPr>
          </a:p>
        </p:txBody>
      </p:sp>
      <p:sp>
        <p:nvSpPr>
          <p:cNvPr id="64" name="Rectangle 47"/>
          <p:cNvSpPr>
            <a:spLocks noChangeArrowheads="1"/>
          </p:cNvSpPr>
          <p:nvPr/>
        </p:nvSpPr>
        <p:spPr bwMode="auto">
          <a:xfrm>
            <a:off x="1202372" y="2768721"/>
            <a:ext cx="2303934" cy="52322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Verdana" charset="0"/>
              </a:rPr>
              <a:t>Support from the highest management level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Verdana" charset="0"/>
            </a:endParaRPr>
          </a:p>
        </p:txBody>
      </p:sp>
      <p:sp>
        <p:nvSpPr>
          <p:cNvPr id="65" name="Rectangle 35"/>
          <p:cNvSpPr>
            <a:spLocks noChangeArrowheads="1"/>
          </p:cNvSpPr>
          <p:nvPr/>
        </p:nvSpPr>
        <p:spPr bwMode="auto">
          <a:xfrm>
            <a:off x="1201728" y="2310735"/>
            <a:ext cx="8192144" cy="292388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2AC"/>
                </a:solidFill>
                <a:effectLst/>
                <a:uLnTx/>
                <a:uFillTx/>
                <a:latin typeface="Arial"/>
                <a:ea typeface="+mn-ea"/>
                <a:cs typeface="Verdana" charset="0"/>
              </a:rPr>
              <a:t>RPOs and RFOs - Partners at a starting stage - Professional associations – Link with national level  </a:t>
            </a: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srgbClr val="0062AC"/>
              </a:solidFill>
              <a:effectLst/>
              <a:uLnTx/>
              <a:uFillTx/>
              <a:latin typeface="Arial"/>
              <a:ea typeface="+mn-ea"/>
              <a:cs typeface="Verdana" charset="0"/>
            </a:endParaRPr>
          </a:p>
        </p:txBody>
      </p:sp>
      <p:sp>
        <p:nvSpPr>
          <p:cNvPr id="66" name="Rectangle 45"/>
          <p:cNvSpPr>
            <a:spLocks noChangeArrowheads="1"/>
          </p:cNvSpPr>
          <p:nvPr/>
        </p:nvSpPr>
        <p:spPr bwMode="auto">
          <a:xfrm>
            <a:off x="3577992" y="2768721"/>
            <a:ext cx="2088232" cy="523220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Verdana" charset="0"/>
              </a:rPr>
              <a:t>Explain </a:t>
            </a:r>
            <a:r>
              <a:rPr kumimoji="0" lang="fr-BE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Verdana" charset="0"/>
              </a:rPr>
              <a:t>role of middle management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Verdana" charset="0"/>
            </a:endParaRPr>
          </a:p>
        </p:txBody>
      </p:sp>
      <p:sp>
        <p:nvSpPr>
          <p:cNvPr id="67" name="Rectangle 27"/>
          <p:cNvSpPr>
            <a:spLocks noChangeArrowheads="1"/>
          </p:cNvSpPr>
          <p:nvPr/>
        </p:nvSpPr>
        <p:spPr bwMode="auto">
          <a:xfrm>
            <a:off x="4658112" y="3430531"/>
            <a:ext cx="1152128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3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Verdana" charset="0"/>
              </a:rPr>
              <a:t>CHANGE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863A"/>
                </a:solidFill>
                <a:effectLst/>
                <a:uLnTx/>
                <a:uFillTx/>
                <a:latin typeface="Arial"/>
                <a:ea typeface="+mn-ea"/>
                <a:cs typeface="Verdana" charset="0"/>
              </a:rPr>
              <a:t>SUPERA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300" b="1" i="0" u="none" strike="noStrike" kern="1200" cap="none" spc="0" normalizeH="0" baseline="0" noProof="0" dirty="0">
                <a:ln>
                  <a:noFill/>
                </a:ln>
                <a:solidFill>
                  <a:srgbClr val="32863A"/>
                </a:solidFill>
                <a:effectLst/>
                <a:uLnTx/>
                <a:uFillTx/>
                <a:latin typeface="Arial"/>
                <a:ea typeface="+mn-ea"/>
                <a:cs typeface="Verdana" charset="0"/>
              </a:rPr>
              <a:t>R-I PEERS</a:t>
            </a:r>
          </a:p>
        </p:txBody>
      </p:sp>
      <p:pic>
        <p:nvPicPr>
          <p:cNvPr id="68" name="Image 30" descr="EFFORTI-logo-web-300x12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7832" y="4474158"/>
            <a:ext cx="1220924" cy="504649"/>
          </a:xfrm>
          <a:prstGeom prst="rect">
            <a:avLst/>
          </a:prstGeom>
          <a:ln w="28575">
            <a:noFill/>
          </a:ln>
        </p:spPr>
      </p:pic>
      <p:pic>
        <p:nvPicPr>
          <p:cNvPr id="69" name="Image 5" descr="Logo_RVB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25"/>
          <a:stretch/>
        </p:blipFill>
        <p:spPr>
          <a:xfrm>
            <a:off x="2966486" y="4959339"/>
            <a:ext cx="2406088" cy="665393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70" name="Image 32" descr="gedii-logo-4c.jp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5441"/>
          <a:stretch/>
        </p:blipFill>
        <p:spPr>
          <a:xfrm>
            <a:off x="1201728" y="4690182"/>
            <a:ext cx="729926" cy="216024"/>
          </a:xfrm>
          <a:prstGeom prst="rect">
            <a:avLst/>
          </a:prstGeom>
        </p:spPr>
      </p:pic>
      <p:pic>
        <p:nvPicPr>
          <p:cNvPr id="71" name="Image 33" descr="logo GENDERACTION.jp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77992" y="4547737"/>
            <a:ext cx="936104" cy="377361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72" name="Explosion 1 71"/>
          <p:cNvSpPr/>
          <p:nvPr/>
        </p:nvSpPr>
        <p:spPr bwMode="auto">
          <a:xfrm>
            <a:off x="5097292" y="4580213"/>
            <a:ext cx="457200" cy="349188"/>
          </a:xfrm>
          <a:prstGeom prst="irregularSeal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smtClean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73" name="Rectangle 27"/>
          <p:cNvSpPr>
            <a:spLocks noChangeArrowheads="1"/>
          </p:cNvSpPr>
          <p:nvPr/>
        </p:nvSpPr>
        <p:spPr bwMode="auto">
          <a:xfrm>
            <a:off x="4021922" y="5950068"/>
            <a:ext cx="1543691" cy="600164"/>
          </a:xfrm>
          <a:prstGeom prst="rect">
            <a:avLst/>
          </a:prstGeom>
          <a:noFill/>
          <a:ln w="9525">
            <a:solidFill>
              <a:srgbClr val="32863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Verdana" charset="0"/>
              </a:rPr>
              <a:t>EC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Verdana" charset="0"/>
              </a:rPr>
              <a:t>GEP Cluster </a:t>
            </a:r>
            <a:r>
              <a:rPr kumimoji="0" lang="fr-BE" sz="11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Verdana" charset="0"/>
              </a:rPr>
              <a:t>event</a:t>
            </a:r>
            <a:r>
              <a:rPr kumimoji="0" lang="fr-BE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Verdana" charset="0"/>
              </a:rPr>
              <a:t> (28 </a:t>
            </a:r>
            <a:r>
              <a:rPr kumimoji="0" lang="fr-BE" sz="11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Verdana" charset="0"/>
              </a:rPr>
              <a:t>Feb</a:t>
            </a:r>
            <a:r>
              <a:rPr kumimoji="0" lang="fr-BE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Verdana" charset="0"/>
              </a:rPr>
              <a:t> 2018)</a:t>
            </a:r>
            <a:endParaRPr kumimoji="0" lang="fr-BE" sz="1100" b="1" i="1" u="none" strike="noStrike" kern="1200" cap="none" spc="0" normalizeH="0" baseline="0" noProof="0" dirty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Verdana" charset="0"/>
            </a:endParaRP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128" y="4568746"/>
            <a:ext cx="922268" cy="341165"/>
          </a:xfrm>
          <a:prstGeom prst="rect">
            <a:avLst/>
          </a:prstGeom>
          <a:ln w="25400">
            <a:noFill/>
          </a:ln>
        </p:spPr>
      </p:pic>
      <p:sp>
        <p:nvSpPr>
          <p:cNvPr id="75" name="Rectangle 27"/>
          <p:cNvSpPr>
            <a:spLocks noChangeArrowheads="1"/>
          </p:cNvSpPr>
          <p:nvPr/>
        </p:nvSpPr>
        <p:spPr bwMode="auto">
          <a:xfrm>
            <a:off x="5725169" y="3430531"/>
            <a:ext cx="1663316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300" b="1" i="0" u="none" strike="noStrike" kern="1200" cap="none" spc="0" normalizeH="0" baseline="0" noProof="0" dirty="0" err="1">
                <a:ln>
                  <a:noFill/>
                </a:ln>
                <a:solidFill>
                  <a:srgbClr val="32863A"/>
                </a:solidFill>
                <a:effectLst/>
                <a:uLnTx/>
                <a:uFillTx/>
                <a:latin typeface="Arial"/>
                <a:ea typeface="+mn-ea"/>
                <a:cs typeface="Verdana" charset="0"/>
              </a:rPr>
              <a:t>Gender</a:t>
            </a:r>
            <a:r>
              <a:rPr kumimoji="0" lang="fr-BE" sz="1300" b="1" i="0" u="none" strike="noStrike" kern="1200" cap="none" spc="0" normalizeH="0" baseline="0" noProof="0" dirty="0">
                <a:ln>
                  <a:noFill/>
                </a:ln>
                <a:solidFill>
                  <a:srgbClr val="32863A"/>
                </a:solidFill>
                <a:effectLst/>
                <a:uLnTx/>
                <a:uFillTx/>
                <a:latin typeface="Arial"/>
                <a:ea typeface="+mn-ea"/>
                <a:cs typeface="Verdana" charset="0"/>
              </a:rPr>
              <a:t>-SMART</a:t>
            </a:r>
            <a:endParaRPr kumimoji="0" lang="fr-BE" sz="1300" b="1" i="1" u="none" strike="noStrike" kern="1200" cap="none" spc="0" normalizeH="0" baseline="0" noProof="0" dirty="0">
              <a:ln>
                <a:noFill/>
              </a:ln>
              <a:solidFill>
                <a:srgbClr val="32863A"/>
              </a:solidFill>
              <a:effectLst/>
              <a:uLnTx/>
              <a:uFillTx/>
              <a:latin typeface="Arial"/>
              <a:ea typeface="+mn-ea"/>
              <a:cs typeface="Verdana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863A"/>
                </a:solidFill>
                <a:effectLst/>
                <a:uLnTx/>
                <a:uFillTx/>
                <a:latin typeface="Arial"/>
                <a:ea typeface="+mn-ea"/>
                <a:cs typeface="Verdana" charset="0"/>
              </a:rPr>
              <a:t>GEARING-ROLES</a:t>
            </a:r>
            <a:endParaRPr kumimoji="0" lang="fr-BE" sz="1300" b="1" i="0" u="none" strike="noStrike" kern="1200" cap="none" spc="0" normalizeH="0" baseline="0" noProof="0" dirty="0">
              <a:ln>
                <a:noFill/>
              </a:ln>
              <a:solidFill>
                <a:srgbClr val="32863A"/>
              </a:solidFill>
              <a:effectLst/>
              <a:uLnTx/>
              <a:uFillTx/>
              <a:latin typeface="Arial"/>
              <a:ea typeface="+mn-ea"/>
              <a:cs typeface="Verdana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Verdana" charset="0"/>
              </a:rPr>
              <a:t>SPEAR</a:t>
            </a:r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38233" y="5104098"/>
            <a:ext cx="1663316" cy="450180"/>
          </a:xfrm>
          <a:prstGeom prst="rect">
            <a:avLst/>
          </a:prstGeom>
          <a:ln w="28575">
            <a:noFill/>
          </a:ln>
        </p:spPr>
      </p:pic>
      <p:sp>
        <p:nvSpPr>
          <p:cNvPr id="77" name="Rectangle 48"/>
          <p:cNvSpPr>
            <a:spLocks noChangeArrowheads="1"/>
          </p:cNvSpPr>
          <p:nvPr/>
        </p:nvSpPr>
        <p:spPr bwMode="auto">
          <a:xfrm>
            <a:off x="5738232" y="2768721"/>
            <a:ext cx="3655640" cy="307777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Verdana" charset="0"/>
              </a:rPr>
              <a:t>Make use of the GEAR Tool (2016)</a:t>
            </a:r>
          </a:p>
        </p:txBody>
      </p:sp>
      <p:pic>
        <p:nvPicPr>
          <p:cNvPr id="78" name="Image 42" descr="gear tool logo.jpeg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6" b="-815"/>
          <a:stretch/>
        </p:blipFill>
        <p:spPr>
          <a:xfrm>
            <a:off x="10346627" y="2298119"/>
            <a:ext cx="1326406" cy="1789782"/>
          </a:xfrm>
          <a:prstGeom prst="rect">
            <a:avLst/>
          </a:prstGeom>
          <a:ln w="6350">
            <a:solidFill>
              <a:srgbClr val="9ABFD2"/>
            </a:solidFill>
          </a:ln>
        </p:spPr>
      </p:pic>
      <p:pic>
        <p:nvPicPr>
          <p:cNvPr id="79" name="Imag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54256" y="4542842"/>
            <a:ext cx="1123259" cy="435372"/>
          </a:xfrm>
          <a:prstGeom prst="rect">
            <a:avLst/>
          </a:prstGeom>
          <a:ln w="25400">
            <a:noFill/>
          </a:ln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728" y="5194238"/>
            <a:ext cx="982167" cy="360040"/>
          </a:xfrm>
          <a:prstGeom prst="rect">
            <a:avLst/>
          </a:prstGeom>
        </p:spPr>
      </p:pic>
      <p:sp>
        <p:nvSpPr>
          <p:cNvPr id="82" name="Rectangle 27"/>
          <p:cNvSpPr>
            <a:spLocks noChangeArrowheads="1"/>
          </p:cNvSpPr>
          <p:nvPr/>
        </p:nvSpPr>
        <p:spPr bwMode="auto">
          <a:xfrm>
            <a:off x="8847270" y="3430531"/>
            <a:ext cx="1663316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863A"/>
                </a:solidFill>
                <a:effectLst/>
                <a:uLnTx/>
                <a:uFillTx/>
                <a:latin typeface="Arial"/>
                <a:ea typeface="+mn-ea"/>
                <a:cs typeface="Verdana" charset="0"/>
              </a:rPr>
              <a:t>RESET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863A"/>
                </a:solidFill>
                <a:effectLst/>
                <a:uLnTx/>
                <a:uFillTx/>
                <a:latin typeface="Arial"/>
                <a:ea typeface="+mn-ea"/>
                <a:cs typeface="Verdana" charset="0"/>
              </a:rPr>
              <a:t>ATHENA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3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2863A"/>
                </a:solidFill>
                <a:effectLst/>
                <a:uLnTx/>
                <a:uFillTx/>
                <a:latin typeface="Arial"/>
                <a:ea typeface="+mn-ea"/>
                <a:cs typeface="Verdana" charset="0"/>
              </a:rPr>
              <a:t>MINDtheGEPs</a:t>
            </a:r>
            <a:endParaRPr kumimoji="0" lang="fr-BE" sz="1300" b="1" i="0" u="none" strike="noStrike" kern="1200" cap="none" spc="0" normalizeH="0" baseline="0" noProof="0" dirty="0">
              <a:ln>
                <a:noFill/>
              </a:ln>
              <a:solidFill>
                <a:srgbClr val="32863A"/>
              </a:solidFill>
              <a:effectLst/>
              <a:uLnTx/>
              <a:uFillTx/>
              <a:latin typeface="Arial"/>
              <a:ea typeface="+mn-ea"/>
              <a:cs typeface="Verdana" charset="0"/>
            </a:endParaRPr>
          </a:p>
        </p:txBody>
      </p:sp>
      <p:sp>
        <p:nvSpPr>
          <p:cNvPr id="84" name="Rectangle 27"/>
          <p:cNvSpPr>
            <a:spLocks noChangeArrowheads="1"/>
          </p:cNvSpPr>
          <p:nvPr/>
        </p:nvSpPr>
        <p:spPr bwMode="auto">
          <a:xfrm>
            <a:off x="6031108" y="5950068"/>
            <a:ext cx="1546225" cy="600164"/>
          </a:xfrm>
          <a:prstGeom prst="rect">
            <a:avLst/>
          </a:prstGeom>
          <a:noFill/>
          <a:ln w="28575">
            <a:solidFill>
              <a:srgbClr val="32863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Verdana" charset="0"/>
              </a:rPr>
              <a:t>EC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Verdana" charset="0"/>
              </a:rPr>
              <a:t>GEP Workshop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Verdana" charset="0"/>
              </a:rPr>
              <a:t>(4 March 2020)</a:t>
            </a:r>
            <a:endParaRPr kumimoji="0" lang="fr-BE" sz="1100" b="1" i="1" u="none" strike="noStrike" kern="1200" cap="none" spc="0" normalizeH="0" baseline="0" noProof="0" dirty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Verdana" charset="0"/>
            </a:endParaRPr>
          </a:p>
        </p:txBody>
      </p:sp>
      <p:pic>
        <p:nvPicPr>
          <p:cNvPr id="43" name="Picture 42" descr="logo_casper (1)"/>
          <p:cNvPicPr>
            <a:picLocks noGrp="1" noChangeAspect="1"/>
          </p:cNvPicPr>
          <p:nvPr isPhoto="1"/>
        </p:nvPicPr>
        <p:blipFill>
          <a:blip r:embed="rId1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344" y="4989761"/>
            <a:ext cx="1039252" cy="163195"/>
          </a:xfrm>
          <a:prstGeom prst="rect">
            <a:avLst/>
          </a:prstGeom>
          <a:ln w="25400">
            <a:noFill/>
          </a:ln>
        </p:spPr>
      </p:pic>
      <p:pic>
        <p:nvPicPr>
          <p:cNvPr id="1026" name="Picture 2" descr="image00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365" y="4564539"/>
            <a:ext cx="1455737" cy="2889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Rectangle 27"/>
          <p:cNvSpPr>
            <a:spLocks noChangeArrowheads="1"/>
          </p:cNvSpPr>
          <p:nvPr/>
        </p:nvSpPr>
        <p:spPr bwMode="auto">
          <a:xfrm>
            <a:off x="7327268" y="3430531"/>
            <a:ext cx="1663316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863A"/>
                </a:solidFill>
                <a:effectLst/>
                <a:uLnTx/>
                <a:uFillTx/>
                <a:latin typeface="Arial"/>
                <a:ea typeface="+mn-ea"/>
                <a:cs typeface="Verdana" charset="0"/>
              </a:rPr>
              <a:t>CALIPER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300" b="1" i="0" u="none" strike="noStrike" kern="1200" cap="none" spc="0" normalizeH="0" baseline="0" noProof="0" dirty="0">
                <a:ln>
                  <a:noFill/>
                </a:ln>
                <a:solidFill>
                  <a:srgbClr val="32863A"/>
                </a:solidFill>
                <a:effectLst/>
                <a:uLnTx/>
                <a:uFillTx/>
                <a:latin typeface="Arial"/>
                <a:ea typeface="+mn-ea"/>
                <a:cs typeface="Verdana" charset="0"/>
              </a:rPr>
              <a:t>LeTSGEPs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863A"/>
                </a:solidFill>
                <a:effectLst/>
                <a:uLnTx/>
                <a:uFillTx/>
                <a:latin typeface="Arial"/>
                <a:ea typeface="+mn-ea"/>
                <a:cs typeface="Verdana" charset="0"/>
              </a:rPr>
              <a:t>EQUAL4EUROPE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863A"/>
                </a:solidFill>
                <a:effectLst/>
                <a:uLnTx/>
                <a:uFillTx/>
                <a:latin typeface="Arial"/>
                <a:ea typeface="+mn-ea"/>
                <a:cs typeface="Verdana" charset="0"/>
              </a:rPr>
              <a:t>TARGETED-MPI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848167" y="4545961"/>
            <a:ext cx="1170866" cy="2488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9051" y="3589899"/>
            <a:ext cx="832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286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21 GEP </a:t>
            </a:r>
            <a:r>
              <a:rPr kumimoji="0" lang="fr-BE" sz="14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3286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projects</a:t>
            </a:r>
            <a:endParaRPr kumimoji="0" lang="en-GB" sz="1400" b="0" i="1" u="none" strike="noStrike" kern="1200" cap="none" spc="0" normalizeH="0" baseline="0" noProof="0" dirty="0">
              <a:ln>
                <a:noFill/>
              </a:ln>
              <a:solidFill>
                <a:srgbClr val="32863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Left Brace 4"/>
          <p:cNvSpPr/>
          <p:nvPr/>
        </p:nvSpPr>
        <p:spPr>
          <a:xfrm>
            <a:off x="1017908" y="3475413"/>
            <a:ext cx="138342" cy="84767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847270" y="5337720"/>
            <a:ext cx="1163411" cy="3067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853377" y="4767157"/>
            <a:ext cx="1214162" cy="349486"/>
          </a:xfrm>
          <a:prstGeom prst="rect">
            <a:avLst/>
          </a:prstGeom>
          <a:ln w="22225">
            <a:noFill/>
          </a:ln>
        </p:spPr>
      </p:pic>
      <p:sp>
        <p:nvSpPr>
          <p:cNvPr id="83" name="Rectangle 27"/>
          <p:cNvSpPr>
            <a:spLocks noChangeArrowheads="1"/>
          </p:cNvSpPr>
          <p:nvPr/>
        </p:nvSpPr>
        <p:spPr bwMode="auto">
          <a:xfrm>
            <a:off x="10296309" y="4150947"/>
            <a:ext cx="1612900" cy="149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</a:t>
            </a:r>
            <a:r>
              <a:rPr kumimoji="0" lang="en-IE" sz="1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IE" sz="13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17"/>
              </a:rPr>
              <a:t>GEAR tool </a:t>
            </a:r>
            <a:r>
              <a:rPr kumimoji="0" lang="en-IE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with </a:t>
            </a:r>
            <a:r>
              <a:rPr kumimoji="0" lang="en-IE" sz="13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step-by-step guidance on setting up and implementing GEPs is currently </a:t>
            </a:r>
            <a:r>
              <a:rPr kumimoji="0" lang="en-IE" sz="13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being </a:t>
            </a:r>
            <a:r>
              <a:rPr kumimoji="0" lang="en-IE" sz="1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updated</a:t>
            </a: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77992" y="3430531"/>
            <a:ext cx="833370" cy="2462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Rectangle 80"/>
          <p:cNvSpPr/>
          <p:nvPr/>
        </p:nvSpPr>
        <p:spPr>
          <a:xfrm>
            <a:off x="4725528" y="3851645"/>
            <a:ext cx="868688" cy="2362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Rectangle 84"/>
          <p:cNvSpPr/>
          <p:nvPr/>
        </p:nvSpPr>
        <p:spPr>
          <a:xfrm>
            <a:off x="5763395" y="3466065"/>
            <a:ext cx="1328119" cy="2106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476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69122" y="0"/>
            <a:ext cx="10515600" cy="782357"/>
          </a:xfrm>
        </p:spPr>
        <p:txBody>
          <a:bodyPr/>
          <a:lstStyle/>
          <a:p>
            <a:r>
              <a:rPr lang="en-GB" dirty="0" smtClean="0"/>
              <a:t>CY participation </a:t>
            </a:r>
            <a:r>
              <a:rPr lang="en-GB" dirty="0"/>
              <a:t>in </a:t>
            </a:r>
            <a:r>
              <a:rPr lang="en-GB" dirty="0" smtClean="0"/>
              <a:t>Horizon 2020 – </a:t>
            </a:r>
            <a:r>
              <a:rPr lang="en-GB" dirty="0" err="1" smtClean="0"/>
              <a:t>SwafS</a:t>
            </a:r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660852" y="1111003"/>
          <a:ext cx="11115512" cy="4545693"/>
        </p:xfrm>
        <a:graphic>
          <a:graphicData uri="http://schemas.openxmlformats.org/drawingml/2006/table">
            <a:tbl>
              <a:tblPr firstRow="1" bandRow="1"/>
              <a:tblGrid>
                <a:gridCol w="26956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198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21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" sz="16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</a:t>
                      </a:r>
                      <a:endParaRPr lang="en-GB" sz="1600" b="1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90000" marB="90000" anchor="ctr">
                    <a:lnL w="12700" cmpd="sng">
                      <a:noFill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CB7E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Participant</a:t>
                      </a:r>
                    </a:p>
                  </a:txBody>
                  <a:tcPr marL="90000" marR="90000" marT="90000" marB="9000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4905">
                <a:tc>
                  <a:txBody>
                    <a:bodyPr/>
                    <a:lstStyle/>
                    <a:p>
                      <a:pPr marL="0" lvl="1" indent="0" algn="l" defTabSz="57785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-GB" sz="18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GENDERACTION</a:t>
                      </a:r>
                    </a:p>
                  </a:txBody>
                  <a:tcPr marL="90000" marR="90000" marT="90000" marB="90000" anchor="ctr">
                    <a:lnL w="12700" cmpd="sng">
                      <a:noFill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97CA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41350" marR="0" lvl="0" indent="-285750" algn="l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8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IDRYMA PROOTHISIS EREVNAS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6237314"/>
                  </a:ext>
                </a:extLst>
              </a:tr>
              <a:tr h="977980">
                <a:tc>
                  <a:txBody>
                    <a:bodyPr/>
                    <a:lstStyle/>
                    <a:p>
                      <a:pPr marL="0" lvl="1" indent="0" algn="l" defTabSz="57785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-GB" sz="18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 (GEP)</a:t>
                      </a:r>
                    </a:p>
                  </a:txBody>
                  <a:tcPr marL="90000" marR="90000" marT="90000" marB="90000" anchor="ctr">
                    <a:lnL w="12700" cmpd="sng">
                      <a:noFill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97CA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41350" marR="0" lvl="0" indent="-285750" algn="l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8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IDRYMA PROOTHISIS EREVNAS</a:t>
                      </a:r>
                    </a:p>
                  </a:txBody>
                  <a:tcPr marL="90000" marR="90000" marT="90000" marB="9000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4706678"/>
                  </a:ext>
                </a:extLst>
              </a:tr>
              <a:tr h="789016">
                <a:tc>
                  <a:txBody>
                    <a:bodyPr/>
                    <a:lstStyle/>
                    <a:p>
                      <a:pPr marL="0" lvl="1" indent="0" algn="l" defTabSz="57785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-GB" sz="18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GENDER NET Plus</a:t>
                      </a:r>
                    </a:p>
                  </a:txBody>
                  <a:tcPr marL="90000" marR="90000" marT="90000" marB="90000" anchor="ctr">
                    <a:lnL w="12700" cmpd="sng">
                      <a:noFill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97CA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41350" marR="0" lvl="0" indent="-285750" algn="l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8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IDRYMA PROOTHISIS EREVNAS</a:t>
                      </a:r>
                    </a:p>
                  </a:txBody>
                  <a:tcPr marL="90000" marR="90000" marT="90000" marB="9000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8979189"/>
                  </a:ext>
                </a:extLst>
              </a:tr>
              <a:tr h="789016">
                <a:tc>
                  <a:txBody>
                    <a:bodyPr/>
                    <a:lstStyle/>
                    <a:p>
                      <a:pPr marL="0" lvl="1" indent="0" algn="l" defTabSz="57785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-GB" sz="18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R-I PEERS (GEP)</a:t>
                      </a:r>
                    </a:p>
                  </a:txBody>
                  <a:tcPr marL="90000" marR="90000" marT="90000" marB="90000" anchor="ctr">
                    <a:lnL w="12700" cmpd="sng">
                      <a:noFill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97CA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531813" marR="0" lvl="0" indent="-285750" algn="l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CYPRUS NEUROSCIENCE AND TECHNOLOGY INSTITUTE</a:t>
                      </a:r>
                      <a:endParaRPr lang="de-DE" sz="1800" b="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000" marR="90000" marT="90000" marB="9000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990464"/>
                  </a:ext>
                </a:extLst>
              </a:tr>
              <a:tr h="789016">
                <a:tc>
                  <a:txBody>
                    <a:bodyPr/>
                    <a:lstStyle/>
                    <a:p>
                      <a:pPr marL="0" lvl="1" indent="0" algn="l" defTabSz="57785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-GB" sz="18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Gender-SMART (GEP)</a:t>
                      </a:r>
                    </a:p>
                  </a:txBody>
                  <a:tcPr marL="90000" marR="90000" marT="90000" marB="90000" anchor="ctr">
                    <a:lnL w="12700" cmpd="sng">
                      <a:noFill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97CA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531813" marR="0" lvl="0" indent="-285750" algn="l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8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TECHNOLOGIKO PANEPISTIMIO KYPROU</a:t>
                      </a:r>
                    </a:p>
                  </a:txBody>
                  <a:tcPr marL="90000" marR="90000" marT="90000" marB="9000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8764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900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She Figures </a:t>
            </a:r>
            <a:r>
              <a:rPr lang="en-GB" dirty="0"/>
              <a:t>2021 - Preliminary Results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970722" y="1412701"/>
          <a:ext cx="8662374" cy="4953081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612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49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4947">
                  <a:extLst>
                    <a:ext uri="{9D8B030D-6E8A-4147-A177-3AD203B41FA5}">
                      <a16:colId xmlns:a16="http://schemas.microsoft.com/office/drawing/2014/main" val="3476675745"/>
                    </a:ext>
                  </a:extLst>
                </a:gridCol>
              </a:tblGrid>
              <a:tr h="473246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/>
                        <a:t> (EU-27)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0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noProof="0" dirty="0" smtClean="0"/>
                        <a:t>PhD women graduates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48.1 %</a:t>
                      </a:r>
                      <a:endParaRPr lang="en-GB" sz="2000" b="1" dirty="0">
                        <a:solidFill>
                          <a:srgbClr val="0F5494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E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49.2 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en-GB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22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noProof="0" dirty="0" smtClean="0"/>
                        <a:t>PhD women graduates</a:t>
                      </a:r>
                      <a:endParaRPr lang="en-GB" sz="2000" baseline="0" noProof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baseline="0" noProof="0" dirty="0" smtClean="0"/>
                        <a:t>Engineering, manufacturing and construction</a:t>
                      </a:r>
                      <a:endParaRPr lang="en-GB" sz="1400" noProof="0" dirty="0">
                        <a:solidFill>
                          <a:srgbClr val="0F5494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29.4 %</a:t>
                      </a:r>
                      <a:endParaRPr lang="en-GB" sz="2000" b="1" dirty="0">
                        <a:solidFill>
                          <a:srgbClr val="0F5494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22.73 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r>
                        <a:rPr lang="en-GB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algn="ctr" defTabSz="914400" rtl="0" eaLnBrk="1" latinLnBrk="0" hangingPunct="1"/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(5/22)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32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noProof="0" dirty="0" smtClean="0"/>
                        <a:t>Women Researchers</a:t>
                      </a:r>
                      <a:endParaRPr lang="en-GB" sz="110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32.8 %</a:t>
                      </a:r>
                      <a:endParaRPr lang="en-GB" sz="2000" b="1" dirty="0">
                        <a:solidFill>
                          <a:srgbClr val="0F5494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E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38.1 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en-GB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62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noProof="0" dirty="0" smtClean="0"/>
                        <a:t>Women in grade A positions</a:t>
                      </a:r>
                      <a:endParaRPr lang="en-GB" sz="1100" dirty="0">
                        <a:solidFill>
                          <a:srgbClr val="0F5494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26.2 %</a:t>
                      </a:r>
                      <a:endParaRPr lang="en-US" sz="2000" b="1" dirty="0" smtClean="0">
                        <a:solidFill>
                          <a:srgbClr val="0F5494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13.3 %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55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noProof="0" dirty="0" smtClean="0"/>
                        <a:t>Women Heads of institutions in </a:t>
                      </a:r>
                      <a:r>
                        <a:rPr lang="it-IT" sz="2000" dirty="0" smtClean="0"/>
                        <a:t>HES</a:t>
                      </a:r>
                      <a:endParaRPr lang="en-GB" sz="2000" dirty="0">
                        <a:solidFill>
                          <a:srgbClr val="0F5494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23.6 %</a:t>
                      </a:r>
                      <a:endParaRPr lang="en-GB" sz="2000" b="1" dirty="0">
                        <a:solidFill>
                          <a:srgbClr val="0F5494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E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9.1 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en-GB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11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200" dirty="0" smtClean="0"/>
                        <a:t>Women board leaders</a:t>
                      </a:r>
                      <a:endParaRPr lang="en-GB" sz="2000" kern="1200" dirty="0">
                        <a:solidFill>
                          <a:srgbClr val="0F549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24.5 %</a:t>
                      </a:r>
                      <a:endParaRPr lang="en-GB" sz="2000" b="1" dirty="0">
                        <a:solidFill>
                          <a:srgbClr val="0F5494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E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0 %</a:t>
                      </a:r>
                    </a:p>
                    <a:p>
                      <a:pPr marL="0" algn="ctr" defTabSz="914400" rtl="0" eaLnBrk="1" latinLnBrk="0" hangingPunct="1"/>
                      <a:r>
                        <a:rPr lang="en-IE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(2 in total)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62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200" dirty="0" smtClean="0"/>
                        <a:t>Women board members</a:t>
                      </a:r>
                      <a:endParaRPr lang="en-GB" sz="2000" kern="1200" dirty="0">
                        <a:solidFill>
                          <a:srgbClr val="0F549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31.1 %</a:t>
                      </a:r>
                      <a:endParaRPr lang="en-GB" sz="2000" b="1" dirty="0">
                        <a:solidFill>
                          <a:srgbClr val="0F5494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E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26.3 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(5/19)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116" y="1430818"/>
            <a:ext cx="652659" cy="435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3349" y="1430818"/>
            <a:ext cx="698137" cy="435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505212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838199" y="326725"/>
            <a:ext cx="10515600" cy="782357"/>
          </a:xfrm>
        </p:spPr>
        <p:txBody>
          <a:bodyPr/>
          <a:lstStyle/>
          <a:p>
            <a:r>
              <a:rPr lang="fr-BE" dirty="0" smtClean="0"/>
              <a:t>ERA : Gender </a:t>
            </a:r>
            <a:r>
              <a:rPr lang="fr-BE" dirty="0" err="1" smtClean="0"/>
              <a:t>Equality</a:t>
            </a:r>
            <a:r>
              <a:rPr lang="fr-BE" dirty="0" smtClean="0"/>
              <a:t> </a:t>
            </a:r>
            <a:r>
              <a:rPr lang="en-US" dirty="0" smtClean="0"/>
              <a:t>to </a:t>
            </a:r>
            <a:r>
              <a:rPr lang="en-US" dirty="0"/>
              <a:t>strengthen the European R&amp;I potential</a:t>
            </a:r>
            <a:endParaRPr lang="fr-BE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8099" y="1611613"/>
            <a:ext cx="11527591" cy="4381216"/>
          </a:xfrm>
        </p:spPr>
        <p:txBody>
          <a:bodyPr/>
          <a:lstStyle/>
          <a:p>
            <a:r>
              <a:rPr lang="en-US" dirty="0" smtClean="0"/>
              <a:t>Persisting g</a:t>
            </a:r>
            <a:r>
              <a:rPr lang="en-GB" dirty="0" smtClean="0"/>
              <a:t>ender </a:t>
            </a:r>
            <a:r>
              <a:rPr lang="en-GB" dirty="0"/>
              <a:t>inequalities </a:t>
            </a:r>
            <a:r>
              <a:rPr lang="en-GB" dirty="0" smtClean="0"/>
              <a:t>in European </a:t>
            </a:r>
            <a:r>
              <a:rPr lang="en-GB" dirty="0"/>
              <a:t>R&amp;I </a:t>
            </a:r>
            <a:r>
              <a:rPr lang="en-GB" dirty="0" smtClean="0"/>
              <a:t>systems hinder the ERA’s potential:</a:t>
            </a:r>
            <a:r>
              <a:rPr lang="en-US" dirty="0" smtClean="0"/>
              <a:t> under-representation of women in STEM, only 24% </a:t>
            </a:r>
            <a:r>
              <a:rPr lang="en-US" dirty="0"/>
              <a:t>in top </a:t>
            </a:r>
            <a:r>
              <a:rPr lang="en-US" dirty="0" smtClean="0"/>
              <a:t>academic positions, under 10% among patent holders, gender-based violence, and low level of integration of sex/gender analysis in R&amp;I content</a:t>
            </a:r>
          </a:p>
          <a:p>
            <a:r>
              <a:rPr lang="en-US" dirty="0" smtClean="0"/>
              <a:t>Need to address i</a:t>
            </a:r>
            <a:r>
              <a:rPr lang="en-US" b="1" dirty="0" smtClean="0"/>
              <a:t>nclusiveness</a:t>
            </a:r>
            <a:r>
              <a:rPr lang="en-US" dirty="0" smtClean="0"/>
              <a:t>: with </a:t>
            </a:r>
            <a:r>
              <a:rPr lang="en-US" b="1" dirty="0" smtClean="0"/>
              <a:t>intersecting social categories </a:t>
            </a:r>
            <a:r>
              <a:rPr lang="en-US" dirty="0" smtClean="0"/>
              <a:t>(e.g. ethnicity, sexual orientation, disability), </a:t>
            </a:r>
            <a:r>
              <a:rPr lang="en-US" b="1" dirty="0" smtClean="0"/>
              <a:t>private/innovation</a:t>
            </a:r>
            <a:r>
              <a:rPr lang="en-US" dirty="0" smtClean="0"/>
              <a:t> sector, </a:t>
            </a:r>
            <a:r>
              <a:rPr lang="en-US" b="1" dirty="0" smtClean="0"/>
              <a:t>geographical inclusiveness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199" y="4359906"/>
            <a:ext cx="10188389" cy="164660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FBAD2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B3B51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The </a:t>
            </a:r>
            <a:r>
              <a:rPr kumimoji="0" lang="en-I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B3B51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Commission will: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B3B51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+mn-cs"/>
            </a:endParaRPr>
          </a:p>
          <a:p>
            <a:pPr marL="457200" lvl="0" indent="-457200">
              <a:spcAft>
                <a:spcPts val="1800"/>
              </a:spcAft>
              <a:buClr>
                <a:srgbClr val="1FBAD2"/>
              </a:buClr>
              <a:buFont typeface="+mj-lt"/>
              <a:buAutoNum type="arabicPeriod" startAt="12"/>
            </a:pPr>
            <a:r>
              <a:rPr lang="en-US" sz="2400" dirty="0">
                <a:solidFill>
                  <a:srgbClr val="1B3B51"/>
                </a:solidFill>
                <a:latin typeface="EC Square Sans Pro" panose="020B0506040000020004" pitchFamily="34" charset="0"/>
              </a:rPr>
              <a:t>Propose as of 2021, </a:t>
            </a:r>
            <a:r>
              <a:rPr lang="en-US" sz="2400" u="sng" dirty="0">
                <a:solidFill>
                  <a:srgbClr val="1B3B51"/>
                </a:solidFill>
                <a:latin typeface="EC Square Sans Pro" panose="020B0506040000020004" pitchFamily="34" charset="0"/>
              </a:rPr>
              <a:t>in line with the Horizon Europe </a:t>
            </a:r>
            <a:r>
              <a:rPr lang="en-US" sz="2400" u="sng" dirty="0" err="1">
                <a:solidFill>
                  <a:srgbClr val="1B3B51"/>
                </a:solidFill>
                <a:latin typeface="EC Square Sans Pro" panose="020B0506040000020004" pitchFamily="34" charset="0"/>
              </a:rPr>
              <a:t>programme</a:t>
            </a:r>
            <a:r>
              <a:rPr lang="en-US" sz="2400" u="sng" dirty="0">
                <a:solidFill>
                  <a:srgbClr val="1B3B51"/>
                </a:solidFill>
                <a:latin typeface="EC Square Sans Pro" panose="020B0506040000020004" pitchFamily="34" charset="0"/>
              </a:rPr>
              <a:t> objectives</a:t>
            </a:r>
            <a:r>
              <a:rPr lang="en-US" sz="2400" dirty="0">
                <a:solidFill>
                  <a:srgbClr val="1B3B51"/>
                </a:solidFill>
                <a:latin typeface="EC Square Sans Pro" panose="020B0506040000020004" pitchFamily="34" charset="0"/>
              </a:rPr>
              <a:t>, the development of </a:t>
            </a:r>
            <a:r>
              <a:rPr lang="en-US" sz="2400" b="1" dirty="0">
                <a:solidFill>
                  <a:srgbClr val="1B3B51"/>
                </a:solidFill>
                <a:latin typeface="EC Square Sans Pro" panose="020B0506040000020004" pitchFamily="34" charset="0"/>
              </a:rPr>
              <a:t>inclusive gender equality plans </a:t>
            </a:r>
            <a:r>
              <a:rPr lang="en-US" sz="2400" dirty="0">
                <a:solidFill>
                  <a:srgbClr val="1B3B51"/>
                </a:solidFill>
                <a:latin typeface="EC Square Sans Pro" panose="020B0506040000020004" pitchFamily="34" charset="0"/>
              </a:rPr>
              <a:t>with Member States and stakeholders in order to promote EU gender equality in R&amp;I</a:t>
            </a:r>
            <a:endParaRPr lang="fr-BE" sz="2400" dirty="0">
              <a:solidFill>
                <a:srgbClr val="1B3B51"/>
              </a:solidFill>
              <a:latin typeface="EC Square Sans Pro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03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5e3e2bca-0f65-4979-ae7c-3b84a0b458d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5e3e2bca-0f65-4979-ae7c-3b84a0b458d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5e3e2bca-0f65-4979-ae7c-3b84a0b458d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5e3e2bca-0f65-4979-ae7c-3b84a0b458d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5e3e2bca-0f65-4979-ae7c-3b84a0b458d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5e3e2bca-0f65-4979-ae7c-3b84a0b458d9"/>
</p:tagLst>
</file>

<file path=ppt/theme/theme1.xml><?xml version="1.0" encoding="utf-8"?>
<a:theme xmlns:a="http://schemas.openxmlformats.org/drawingml/2006/main" name="Office Theme">
  <a:themeElements>
    <a:clrScheme name="Accent 7">
      <a:dk1>
        <a:srgbClr val="4D4D4D"/>
      </a:dk1>
      <a:lt1>
        <a:srgbClr val="FFFFFF"/>
      </a:lt1>
      <a:dk2>
        <a:srgbClr val="004494"/>
      </a:dk2>
      <a:lt2>
        <a:srgbClr val="D3E8F9"/>
      </a:lt2>
      <a:accent1>
        <a:srgbClr val="F39E0C"/>
      </a:accent1>
      <a:accent2>
        <a:srgbClr val="931680"/>
      </a:accent2>
      <a:accent3>
        <a:srgbClr val="0F5364"/>
      </a:accent3>
      <a:accent4>
        <a:srgbClr val="B0D10E"/>
      </a:accent4>
      <a:accent5>
        <a:srgbClr val="A2D5D0"/>
      </a:accent5>
      <a:accent6>
        <a:srgbClr val="009EE0"/>
      </a:accent6>
      <a:hlink>
        <a:srgbClr val="004494"/>
      </a:hlink>
      <a:folHlink>
        <a:srgbClr val="004494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2.xml><?xml version="1.0" encoding="utf-8"?>
<a:theme xmlns:a="http://schemas.openxmlformats.org/drawingml/2006/main" name="1_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Presentation.pptx" id="{DF0E4C23-23CF-4CA0-B78D-4EE4E4812529}" vid="{A275074F-6DFA-4FBF-AA5C-38C3649C393F}"/>
    </a:ext>
  </a:extLst>
</a:theme>
</file>

<file path=ppt/theme/theme3.xml><?xml version="1.0" encoding="utf-8"?>
<a:theme xmlns:a="http://schemas.openxmlformats.org/drawingml/2006/main" name="2_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 xmlns="b5485916-57cc-416f-9122-dfdfd30ea8e9" xsi:nil="true"/>
    <lcf76f155ced4ddcb4097134ff3c332f xmlns="b5485916-57cc-416f-9122-dfdfd30ea8e9">
      <Terms xmlns="http://schemas.microsoft.com/office/infopath/2007/PartnerControls"/>
    </lcf76f155ced4ddcb4097134ff3c332f>
    <LastModifiedby xmlns="b5485916-57cc-416f-9122-dfdfd30ea8e9">
      <UserInfo>
        <DisplayName/>
        <AccountId xsi:nil="true"/>
        <AccountType/>
      </UserInfo>
    </LastModifiedby>
    <TaxCatchAll xmlns="81d799cc-5486-4e90-9b4a-255baef40a1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5709001810F2469DA49EE7E7FE0BD6" ma:contentTypeVersion="18" ma:contentTypeDescription="Create a new document." ma:contentTypeScope="" ma:versionID="4dc97a3ee45a58dbd5db54e8161d69d6">
  <xsd:schema xmlns:xsd="http://www.w3.org/2001/XMLSchema" xmlns:xs="http://www.w3.org/2001/XMLSchema" xmlns:p="http://schemas.microsoft.com/office/2006/metadata/properties" xmlns:ns2="b5485916-57cc-416f-9122-dfdfd30ea8e9" xmlns:ns3="81d799cc-5486-4e90-9b4a-255baef40a15" targetNamespace="http://schemas.microsoft.com/office/2006/metadata/properties" ma:root="true" ma:fieldsID="4af5d5598541c2ce08f587e55fe6f67b" ns2:_="" ns3:_="">
    <xsd:import namespace="b5485916-57cc-416f-9122-dfdfd30ea8e9"/>
    <xsd:import namespace="81d799cc-5486-4e90-9b4a-255baef40a1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p" minOccurs="0"/>
                <xsd:element ref="ns2:lcf76f155ced4ddcb4097134ff3c332f" minOccurs="0"/>
                <xsd:element ref="ns3:TaxCatchAll" minOccurs="0"/>
                <xsd:element ref="ns2:LastModifiedb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485916-57cc-416f-9122-dfdfd30ea8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p" ma:index="21" nillable="true" ma:displayName="Notes" ma:format="Dropdown" ma:internalName="p">
      <xsd:simpleType>
        <xsd:restriction base="dms:Text">
          <xsd:maxLength value="255"/>
        </xsd:restriction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c415ec4b-dd2c-41c7-bd33-b1768c194b1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LastModifiedby" ma:index="25" nillable="true" ma:displayName="Last Modified by" ma:format="Dropdown" ma:list="UserInfo" ma:SharePointGroup="0" ma:internalName="LastModifi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d799cc-5486-4e90-9b4a-255baef40a1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1435ca4d-eddf-466c-9fee-7276b7842b5f}" ma:internalName="TaxCatchAll" ma:showField="CatchAllData" ma:web="81d799cc-5486-4e90-9b4a-255baef40a1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92E5D0D-A79B-418D-A07D-9F3951B9B6D6}">
  <ds:schemaRefs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cc8d1828-416f-48fb-beda-9b45e7487b31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CC6CC188-28D1-4FE6-A063-E8E9940993E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1E0D7BC-0DDB-44F0-AC1B-2CEE1A475CB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15687</TotalTime>
  <Words>1929</Words>
  <Application>Microsoft Office PowerPoint</Application>
  <PresentationFormat>Widescreen</PresentationFormat>
  <Paragraphs>295</Paragraphs>
  <Slides>29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42" baseType="lpstr">
      <vt:lpstr>MS PGothic</vt:lpstr>
      <vt:lpstr>Arial</vt:lpstr>
      <vt:lpstr>Calibri</vt:lpstr>
      <vt:lpstr>EC Square Sans Pro</vt:lpstr>
      <vt:lpstr>EC Square Sans Pro Light</vt:lpstr>
      <vt:lpstr>Segoe UI</vt:lpstr>
      <vt:lpstr>Segoe UI Semibold</vt:lpstr>
      <vt:lpstr>Times New Roman</vt:lpstr>
      <vt:lpstr>Verdana</vt:lpstr>
      <vt:lpstr>Wingdings</vt:lpstr>
      <vt:lpstr>Office Theme</vt:lpstr>
      <vt:lpstr>1_Office Theme</vt:lpstr>
      <vt:lpstr>2_Office Theme</vt:lpstr>
      <vt:lpstr>PowerPoint Presentation</vt:lpstr>
      <vt:lpstr>Policy and legal context</vt:lpstr>
      <vt:lpstr>von der Leyen priority: Fostering a “Union of Equality”</vt:lpstr>
      <vt:lpstr>Policy and funding context</vt:lpstr>
      <vt:lpstr>PowerPoint Presentation</vt:lpstr>
      <vt:lpstr>Building on Horizon 2020-SwafS Gender Projects</vt:lpstr>
      <vt:lpstr>CY participation in Horizon 2020 – SwafS</vt:lpstr>
      <vt:lpstr>She Figures 2021 - Preliminary Results</vt:lpstr>
      <vt:lpstr>ERA : Gender Equality to strengthen the European R&amp;I potential</vt:lpstr>
      <vt:lpstr>Council Conclusions on the new ERA</vt:lpstr>
      <vt:lpstr>Gender Equality</vt:lpstr>
      <vt:lpstr>Gender Equality Plan: Eligibility Criterion </vt:lpstr>
      <vt:lpstr>Gender Equality Plans</vt:lpstr>
      <vt:lpstr>Eligibility Criterion</vt:lpstr>
      <vt:lpstr>Mandatory GEP process requirements</vt:lpstr>
      <vt:lpstr>Recommended GEP content areas</vt:lpstr>
      <vt:lpstr>The eligibility criterion steps</vt:lpstr>
      <vt:lpstr>Supporting GEP practice</vt:lpstr>
      <vt:lpstr>Integration of the gender dimension in R&amp;I content</vt:lpstr>
      <vt:lpstr>Integration of the gender dimension in R&amp;I content</vt:lpstr>
      <vt:lpstr>Gendered Innovations : How inclusive analysis contributes to research and innovation</vt:lpstr>
      <vt:lpstr>Gender balance in research teams</vt:lpstr>
      <vt:lpstr>PowerPoint Presentation</vt:lpstr>
      <vt:lpstr>Useful Resources</vt:lpstr>
      <vt:lpstr>Factsheet on key Gender Equality provisions under Horizon Europe</vt:lpstr>
      <vt:lpstr>Gender Equality in R&amp;I policy page</vt:lpstr>
      <vt:lpstr>Webinar(s) on how to prepare a successful proposal for Horizon Europe</vt:lpstr>
      <vt:lpstr>Funding &amp; Tenders Portal</vt:lpstr>
      <vt:lpstr>PowerPoint Presentation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ZACHARIADOU Eleftheria (RTD-EXT)</dc:creator>
  <cp:lastModifiedBy>PEPIN Anne (RTD)</cp:lastModifiedBy>
  <cp:revision>242</cp:revision>
  <dcterms:created xsi:type="dcterms:W3CDTF">2020-12-04T09:35:19Z</dcterms:created>
  <dcterms:modified xsi:type="dcterms:W3CDTF">2021-05-28T06:51:36Z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0x0101002D5709001810F2469DA49EE7E7FE0BD6</vt:lpwstr>
  </property>
</Properties>
</file>