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0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5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6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diagrams/quickStyle1.xml" ContentType="application/vnd.openxmlformats-officedocument.drawingml.diagramStyle+xml"/>
  <Override PartName="/ppt/diagrams/layout1.xml" ContentType="application/vnd.openxmlformats-officedocument.drawingml.diagramLayout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tags/tag3.xml" ContentType="application/vnd.openxmlformats-officedocument.presentationml.tag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4.xml" ContentType="application/vnd.openxmlformats-officedocument.presentationml.tag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8" r:id="rId2"/>
    <p:sldId id="285" r:id="rId3"/>
    <p:sldId id="286" r:id="rId4"/>
    <p:sldId id="291" r:id="rId5"/>
    <p:sldId id="315" r:id="rId6"/>
    <p:sldId id="317" r:id="rId7"/>
    <p:sldId id="293" r:id="rId8"/>
    <p:sldId id="294" r:id="rId9"/>
    <p:sldId id="322" r:id="rId10"/>
    <p:sldId id="323" r:id="rId11"/>
    <p:sldId id="320" r:id="rId12"/>
    <p:sldId id="321" r:id="rId13"/>
    <p:sldId id="297" r:id="rId14"/>
    <p:sldId id="326" r:id="rId15"/>
    <p:sldId id="327" r:id="rId16"/>
    <p:sldId id="284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494"/>
    <a:srgbClr val="024B9C"/>
    <a:srgbClr val="024EA2"/>
    <a:srgbClr val="0356B1"/>
    <a:srgbClr val="035D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9" autoAdjust="0"/>
    <p:restoredTop sz="94660"/>
  </p:normalViewPr>
  <p:slideViewPr>
    <p:cSldViewPr snapToGrid="0">
      <p:cViewPr varScale="1">
        <p:scale>
          <a:sx n="80" d="100"/>
          <a:sy n="80" d="100"/>
        </p:scale>
        <p:origin x="710" y="48"/>
      </p:cViewPr>
      <p:guideLst>
        <p:guide orient="horz" pos="2092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268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customXml" Target="../customXml/item3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29BB47-F5F8-44E6-A958-350EC98D6C38}" type="doc">
      <dgm:prSet loTypeId="urn:microsoft.com/office/officeart/2009/3/layout/StepUpProcess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6C32CD84-CA71-4C85-834E-E4261709E4F3}">
      <dgm:prSet phldrT="[Text]" custT="1"/>
      <dgm:spPr/>
      <dgm:t>
        <a:bodyPr/>
        <a:lstStyle/>
        <a:p>
          <a:r>
            <a:rPr lang="en-US" sz="2000" b="1" dirty="0" smtClean="0">
              <a:solidFill>
                <a:srgbClr val="004494"/>
              </a:solidFill>
            </a:rPr>
            <a:t>FP7</a:t>
          </a:r>
        </a:p>
        <a:p>
          <a:r>
            <a:rPr lang="en-US" sz="1800" b="1" dirty="0" smtClean="0">
              <a:solidFill>
                <a:srgbClr val="004494"/>
              </a:solidFill>
            </a:rPr>
            <a:t>Open access </a:t>
          </a:r>
        </a:p>
        <a:p>
          <a:endParaRPr lang="en-US" sz="1800" b="1" dirty="0" smtClean="0">
            <a:solidFill>
              <a:srgbClr val="004494"/>
            </a:solidFill>
          </a:endParaRPr>
        </a:p>
        <a:p>
          <a:r>
            <a:rPr lang="en-US" sz="1800" dirty="0" smtClean="0">
              <a:solidFill>
                <a:srgbClr val="004494"/>
              </a:solidFill>
            </a:rPr>
            <a:t>OA Pilot for publications </a:t>
          </a:r>
        </a:p>
      </dgm:t>
    </dgm:pt>
    <dgm:pt modelId="{5C12BE5D-F9F8-4E64-980C-B2A6B8579C4D}" type="parTrans" cxnId="{6AEE1B6E-6866-47C9-8A0E-7DEFDAC1D912}">
      <dgm:prSet/>
      <dgm:spPr/>
      <dgm:t>
        <a:bodyPr/>
        <a:lstStyle/>
        <a:p>
          <a:endParaRPr lang="en-US"/>
        </a:p>
      </dgm:t>
    </dgm:pt>
    <dgm:pt modelId="{73A5E959-17B8-41F2-8EB3-49B2946B1B19}" type="sibTrans" cxnId="{6AEE1B6E-6866-47C9-8A0E-7DEFDAC1D912}">
      <dgm:prSet/>
      <dgm:spPr/>
      <dgm:t>
        <a:bodyPr/>
        <a:lstStyle/>
        <a:p>
          <a:endParaRPr lang="en-US"/>
        </a:p>
      </dgm:t>
    </dgm:pt>
    <dgm:pt modelId="{1F3E4914-96E5-4136-B65F-A8F897EFB374}">
      <dgm:prSet phldrT="[Text]" custT="1"/>
      <dgm:spPr/>
      <dgm:t>
        <a:bodyPr/>
        <a:lstStyle/>
        <a:p>
          <a:r>
            <a:rPr lang="en-US" sz="2000" b="1" dirty="0" smtClean="0">
              <a:solidFill>
                <a:srgbClr val="004494"/>
              </a:solidFill>
            </a:rPr>
            <a:t>H2020</a:t>
          </a:r>
        </a:p>
        <a:p>
          <a:r>
            <a:rPr lang="en-US" sz="2000" b="1" dirty="0" smtClean="0">
              <a:solidFill>
                <a:srgbClr val="004494"/>
              </a:solidFill>
            </a:rPr>
            <a:t>Open access </a:t>
          </a:r>
        </a:p>
        <a:p>
          <a:endParaRPr lang="en-US" sz="1800" dirty="0" smtClean="0">
            <a:solidFill>
              <a:srgbClr val="004494"/>
            </a:solidFill>
          </a:endParaRPr>
        </a:p>
        <a:p>
          <a:r>
            <a:rPr lang="en-US" sz="1800" dirty="0" smtClean="0">
              <a:solidFill>
                <a:srgbClr val="004494"/>
              </a:solidFill>
            </a:rPr>
            <a:t>Mandatory OA to publications</a:t>
          </a:r>
        </a:p>
        <a:p>
          <a:r>
            <a:rPr lang="en-US" sz="1800" dirty="0" smtClean="0">
              <a:solidFill>
                <a:srgbClr val="004494"/>
              </a:solidFill>
            </a:rPr>
            <a:t>+</a:t>
          </a:r>
        </a:p>
        <a:p>
          <a:r>
            <a:rPr lang="en-US" sz="1800" dirty="0" smtClean="0">
              <a:solidFill>
                <a:srgbClr val="004494"/>
              </a:solidFill>
            </a:rPr>
            <a:t>ORD/RDM (pilot in 2014; mainstreamed in 2017) </a:t>
          </a:r>
          <a:endParaRPr lang="en-US" sz="1800" dirty="0">
            <a:solidFill>
              <a:srgbClr val="004494"/>
            </a:solidFill>
          </a:endParaRPr>
        </a:p>
      </dgm:t>
    </dgm:pt>
    <dgm:pt modelId="{BB517BEC-93D6-4E8A-8BAC-B1D5228ACD75}" type="parTrans" cxnId="{3F5D10CC-4703-4801-8A66-8649B7023928}">
      <dgm:prSet/>
      <dgm:spPr/>
      <dgm:t>
        <a:bodyPr/>
        <a:lstStyle/>
        <a:p>
          <a:endParaRPr lang="en-US"/>
        </a:p>
      </dgm:t>
    </dgm:pt>
    <dgm:pt modelId="{E766BFAA-F574-476B-B504-ADA0F5BA369B}" type="sibTrans" cxnId="{3F5D10CC-4703-4801-8A66-8649B7023928}">
      <dgm:prSet/>
      <dgm:spPr/>
      <dgm:t>
        <a:bodyPr/>
        <a:lstStyle/>
        <a:p>
          <a:endParaRPr lang="en-US"/>
        </a:p>
      </dgm:t>
    </dgm:pt>
    <dgm:pt modelId="{08FCE610-24F2-421F-B793-4F916B5866FF}">
      <dgm:prSet phldrT="[Text]" custT="1"/>
      <dgm:spPr/>
      <dgm:t>
        <a:bodyPr/>
        <a:lstStyle/>
        <a:p>
          <a:r>
            <a:rPr lang="en-US" sz="2000" b="1" dirty="0" smtClean="0">
              <a:solidFill>
                <a:srgbClr val="004494"/>
              </a:solidFill>
            </a:rPr>
            <a:t>Horizon Europe </a:t>
          </a:r>
        </a:p>
        <a:p>
          <a:r>
            <a:rPr lang="en-US" sz="1800" b="1" dirty="0" smtClean="0">
              <a:solidFill>
                <a:srgbClr val="004494"/>
              </a:solidFill>
            </a:rPr>
            <a:t>Open science</a:t>
          </a:r>
        </a:p>
        <a:p>
          <a:endParaRPr lang="en-US" sz="1800" dirty="0" smtClean="0">
            <a:solidFill>
              <a:srgbClr val="004494"/>
            </a:solidFill>
          </a:endParaRPr>
        </a:p>
        <a:p>
          <a:endParaRPr lang="en-US" sz="1800" dirty="0" smtClean="0">
            <a:solidFill>
              <a:srgbClr val="004494"/>
            </a:solidFill>
          </a:endParaRPr>
        </a:p>
        <a:p>
          <a:r>
            <a:rPr lang="en-US" sz="1800" dirty="0" smtClean="0">
              <a:solidFill>
                <a:srgbClr val="004494"/>
              </a:solidFill>
            </a:rPr>
            <a:t>Open access to publications and data ensured (exceptions) –RDM: FAIR data-DMP-long-term preservation</a:t>
          </a:r>
        </a:p>
        <a:p>
          <a:endParaRPr lang="en-US" sz="1800" dirty="0" smtClean="0">
            <a:solidFill>
              <a:srgbClr val="004494"/>
            </a:solidFill>
          </a:endParaRPr>
        </a:p>
        <a:p>
          <a:r>
            <a:rPr lang="en-US" sz="1800" dirty="0" smtClean="0">
              <a:solidFill>
                <a:srgbClr val="004494"/>
              </a:solidFill>
            </a:rPr>
            <a:t>Open science practices promoted and encouraged (</a:t>
          </a:r>
          <a:r>
            <a:rPr lang="en-US" sz="1800" dirty="0" err="1" smtClean="0">
              <a:solidFill>
                <a:srgbClr val="004494"/>
              </a:solidFill>
            </a:rPr>
            <a:t>incentives+obligations</a:t>
          </a:r>
          <a:r>
            <a:rPr lang="en-US" sz="1800" dirty="0" smtClean="0">
              <a:solidFill>
                <a:srgbClr val="004494"/>
              </a:solidFill>
            </a:rPr>
            <a:t>) </a:t>
          </a:r>
          <a:endParaRPr lang="en-US" sz="1800" b="1" dirty="0">
            <a:solidFill>
              <a:schemeClr val="accent3">
                <a:lumMod val="75000"/>
              </a:schemeClr>
            </a:solidFill>
          </a:endParaRPr>
        </a:p>
      </dgm:t>
    </dgm:pt>
    <dgm:pt modelId="{2018131D-96E2-4758-A1CD-65BB6AC456A8}" type="parTrans" cxnId="{D0F3245A-A7E6-4C66-BD4F-CAACD939B936}">
      <dgm:prSet/>
      <dgm:spPr/>
      <dgm:t>
        <a:bodyPr/>
        <a:lstStyle/>
        <a:p>
          <a:endParaRPr lang="en-US"/>
        </a:p>
      </dgm:t>
    </dgm:pt>
    <dgm:pt modelId="{5E7DEA8C-6CAC-4C9C-A871-F200B520E4C8}" type="sibTrans" cxnId="{D0F3245A-A7E6-4C66-BD4F-CAACD939B936}">
      <dgm:prSet/>
      <dgm:spPr/>
      <dgm:t>
        <a:bodyPr/>
        <a:lstStyle/>
        <a:p>
          <a:endParaRPr lang="en-US"/>
        </a:p>
      </dgm:t>
    </dgm:pt>
    <dgm:pt modelId="{E74DCBEF-CC8C-49FA-B790-C787621A0B62}" type="pres">
      <dgm:prSet presAssocID="{D029BB47-F5F8-44E6-A958-350EC98D6C38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027822D2-5A56-48DD-AAE2-33F7D3EA2246}" type="pres">
      <dgm:prSet presAssocID="{6C32CD84-CA71-4C85-834E-E4261709E4F3}" presName="composite" presStyleCnt="0"/>
      <dgm:spPr/>
    </dgm:pt>
    <dgm:pt modelId="{E19A6073-DB94-4CC0-868E-622BEC25EC9E}" type="pres">
      <dgm:prSet presAssocID="{6C32CD84-CA71-4C85-834E-E4261709E4F3}" presName="LShape" presStyleLbl="alignNode1" presStyleIdx="0" presStyleCnt="5"/>
      <dgm:spPr/>
    </dgm:pt>
    <dgm:pt modelId="{B9EF3CD4-21A1-4379-81EE-2CB7F66842B2}" type="pres">
      <dgm:prSet presAssocID="{6C32CD84-CA71-4C85-834E-E4261709E4F3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1D3021-D315-423D-9DDA-7FEE91F6E259}" type="pres">
      <dgm:prSet presAssocID="{6C32CD84-CA71-4C85-834E-E4261709E4F3}" presName="Triangle" presStyleLbl="alignNode1" presStyleIdx="1" presStyleCnt="5"/>
      <dgm:spPr/>
    </dgm:pt>
    <dgm:pt modelId="{EC67DA21-05B7-4D49-BA14-A70803C8CC7B}" type="pres">
      <dgm:prSet presAssocID="{73A5E959-17B8-41F2-8EB3-49B2946B1B19}" presName="sibTrans" presStyleCnt="0"/>
      <dgm:spPr/>
    </dgm:pt>
    <dgm:pt modelId="{FC57E95B-E9A4-4FA1-A46E-42E4B1575331}" type="pres">
      <dgm:prSet presAssocID="{73A5E959-17B8-41F2-8EB3-49B2946B1B19}" presName="space" presStyleCnt="0"/>
      <dgm:spPr/>
    </dgm:pt>
    <dgm:pt modelId="{3B067A4E-7A9B-45C4-9362-C590E7F0A313}" type="pres">
      <dgm:prSet presAssocID="{1F3E4914-96E5-4136-B65F-A8F897EFB374}" presName="composite" presStyleCnt="0"/>
      <dgm:spPr/>
    </dgm:pt>
    <dgm:pt modelId="{5BB80244-4185-4223-9061-F1D8F4044263}" type="pres">
      <dgm:prSet presAssocID="{1F3E4914-96E5-4136-B65F-A8F897EFB374}" presName="LShape" presStyleLbl="alignNode1" presStyleIdx="2" presStyleCnt="5"/>
      <dgm:spPr/>
    </dgm:pt>
    <dgm:pt modelId="{61C310B0-B564-49FB-93B9-13AF31621FBC}" type="pres">
      <dgm:prSet presAssocID="{1F3E4914-96E5-4136-B65F-A8F897EFB374}" presName="ParentText" presStyleLbl="revTx" presStyleIdx="1" presStyleCnt="3" custScaleX="104855" custScaleY="140214" custLinFactNeighborX="1473" custLinFactNeighborY="2295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0401F5-4787-411B-8FC7-25F55EFED455}" type="pres">
      <dgm:prSet presAssocID="{1F3E4914-96E5-4136-B65F-A8F897EFB374}" presName="Triangle" presStyleLbl="alignNode1" presStyleIdx="3" presStyleCnt="5"/>
      <dgm:spPr/>
    </dgm:pt>
    <dgm:pt modelId="{AD44E6E4-0AB6-4848-8D83-217E97D63A73}" type="pres">
      <dgm:prSet presAssocID="{E766BFAA-F574-476B-B504-ADA0F5BA369B}" presName="sibTrans" presStyleCnt="0"/>
      <dgm:spPr/>
    </dgm:pt>
    <dgm:pt modelId="{2C112186-18CE-450A-8CDA-918BFADB7DF7}" type="pres">
      <dgm:prSet presAssocID="{E766BFAA-F574-476B-B504-ADA0F5BA369B}" presName="space" presStyleCnt="0"/>
      <dgm:spPr/>
    </dgm:pt>
    <dgm:pt modelId="{59D2CCB6-1EC1-4FCA-98B7-F00EFA946976}" type="pres">
      <dgm:prSet presAssocID="{08FCE610-24F2-421F-B793-4F916B5866FF}" presName="composite" presStyleCnt="0"/>
      <dgm:spPr/>
    </dgm:pt>
    <dgm:pt modelId="{3225664B-AF4E-4F7E-B729-F62EE719EA87}" type="pres">
      <dgm:prSet presAssocID="{08FCE610-24F2-421F-B793-4F916B5866FF}" presName="LShape" presStyleLbl="alignNode1" presStyleIdx="4" presStyleCnt="5"/>
      <dgm:spPr/>
    </dgm:pt>
    <dgm:pt modelId="{33BDD7E7-5F61-491D-A82E-5A6E752314AF}" type="pres">
      <dgm:prSet presAssocID="{08FCE610-24F2-421F-B793-4F916B5866FF}" presName="ParentText" presStyleLbl="revTx" presStyleIdx="2" presStyleCnt="3" custScaleX="101932" custScaleY="116230" custLinFactNeighborX="3929" custLinFactNeighborY="51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AEE1B6E-6866-47C9-8A0E-7DEFDAC1D912}" srcId="{D029BB47-F5F8-44E6-A958-350EC98D6C38}" destId="{6C32CD84-CA71-4C85-834E-E4261709E4F3}" srcOrd="0" destOrd="0" parTransId="{5C12BE5D-F9F8-4E64-980C-B2A6B8579C4D}" sibTransId="{73A5E959-17B8-41F2-8EB3-49B2946B1B19}"/>
    <dgm:cxn modelId="{44AA4E72-5338-4158-93B0-6240ED6D46AD}" type="presOf" srcId="{08FCE610-24F2-421F-B793-4F916B5866FF}" destId="{33BDD7E7-5F61-491D-A82E-5A6E752314AF}" srcOrd="0" destOrd="0" presId="urn:microsoft.com/office/officeart/2009/3/layout/StepUpProcess"/>
    <dgm:cxn modelId="{760F1EC1-6A13-4244-8D81-6BA1488E66F8}" type="presOf" srcId="{1F3E4914-96E5-4136-B65F-A8F897EFB374}" destId="{61C310B0-B564-49FB-93B9-13AF31621FBC}" srcOrd="0" destOrd="0" presId="urn:microsoft.com/office/officeart/2009/3/layout/StepUpProcess"/>
    <dgm:cxn modelId="{C74BD75D-636B-481B-925C-300B0D94AD05}" type="presOf" srcId="{D029BB47-F5F8-44E6-A958-350EC98D6C38}" destId="{E74DCBEF-CC8C-49FA-B790-C787621A0B62}" srcOrd="0" destOrd="0" presId="urn:microsoft.com/office/officeart/2009/3/layout/StepUpProcess"/>
    <dgm:cxn modelId="{3F5D10CC-4703-4801-8A66-8649B7023928}" srcId="{D029BB47-F5F8-44E6-A958-350EC98D6C38}" destId="{1F3E4914-96E5-4136-B65F-A8F897EFB374}" srcOrd="1" destOrd="0" parTransId="{BB517BEC-93D6-4E8A-8BAC-B1D5228ACD75}" sibTransId="{E766BFAA-F574-476B-B504-ADA0F5BA369B}"/>
    <dgm:cxn modelId="{A17B39A1-52F2-4A52-BB27-27FF2C5EFD55}" type="presOf" srcId="{6C32CD84-CA71-4C85-834E-E4261709E4F3}" destId="{B9EF3CD4-21A1-4379-81EE-2CB7F66842B2}" srcOrd="0" destOrd="0" presId="urn:microsoft.com/office/officeart/2009/3/layout/StepUpProcess"/>
    <dgm:cxn modelId="{D0F3245A-A7E6-4C66-BD4F-CAACD939B936}" srcId="{D029BB47-F5F8-44E6-A958-350EC98D6C38}" destId="{08FCE610-24F2-421F-B793-4F916B5866FF}" srcOrd="2" destOrd="0" parTransId="{2018131D-96E2-4758-A1CD-65BB6AC456A8}" sibTransId="{5E7DEA8C-6CAC-4C9C-A871-F200B520E4C8}"/>
    <dgm:cxn modelId="{E2FFB82C-BD27-4D8B-B438-E5704698A622}" type="presParOf" srcId="{E74DCBEF-CC8C-49FA-B790-C787621A0B62}" destId="{027822D2-5A56-48DD-AAE2-33F7D3EA2246}" srcOrd="0" destOrd="0" presId="urn:microsoft.com/office/officeart/2009/3/layout/StepUpProcess"/>
    <dgm:cxn modelId="{24FD21E2-2926-4BD2-8CCC-2E8F2FE8A805}" type="presParOf" srcId="{027822D2-5A56-48DD-AAE2-33F7D3EA2246}" destId="{E19A6073-DB94-4CC0-868E-622BEC25EC9E}" srcOrd="0" destOrd="0" presId="urn:microsoft.com/office/officeart/2009/3/layout/StepUpProcess"/>
    <dgm:cxn modelId="{775753B6-4683-4A13-8E54-ABBD1D1FF6CF}" type="presParOf" srcId="{027822D2-5A56-48DD-AAE2-33F7D3EA2246}" destId="{B9EF3CD4-21A1-4379-81EE-2CB7F66842B2}" srcOrd="1" destOrd="0" presId="urn:microsoft.com/office/officeart/2009/3/layout/StepUpProcess"/>
    <dgm:cxn modelId="{A6ABC85C-419B-4BC9-914C-C1ACF646E1E6}" type="presParOf" srcId="{027822D2-5A56-48DD-AAE2-33F7D3EA2246}" destId="{8E1D3021-D315-423D-9DDA-7FEE91F6E259}" srcOrd="2" destOrd="0" presId="urn:microsoft.com/office/officeart/2009/3/layout/StepUpProcess"/>
    <dgm:cxn modelId="{9A149435-4826-4F16-8B4F-EFC08430CBF9}" type="presParOf" srcId="{E74DCBEF-CC8C-49FA-B790-C787621A0B62}" destId="{EC67DA21-05B7-4D49-BA14-A70803C8CC7B}" srcOrd="1" destOrd="0" presId="urn:microsoft.com/office/officeart/2009/3/layout/StepUpProcess"/>
    <dgm:cxn modelId="{D74AD80A-BBED-4837-8E5F-C1936F7342E0}" type="presParOf" srcId="{EC67DA21-05B7-4D49-BA14-A70803C8CC7B}" destId="{FC57E95B-E9A4-4FA1-A46E-42E4B1575331}" srcOrd="0" destOrd="0" presId="urn:microsoft.com/office/officeart/2009/3/layout/StepUpProcess"/>
    <dgm:cxn modelId="{77C6712C-8565-4C26-B370-B76CC9F0358F}" type="presParOf" srcId="{E74DCBEF-CC8C-49FA-B790-C787621A0B62}" destId="{3B067A4E-7A9B-45C4-9362-C590E7F0A313}" srcOrd="2" destOrd="0" presId="urn:microsoft.com/office/officeart/2009/3/layout/StepUpProcess"/>
    <dgm:cxn modelId="{426DFF4D-BC73-4DCB-BCDB-BCB1F3FBDDBC}" type="presParOf" srcId="{3B067A4E-7A9B-45C4-9362-C590E7F0A313}" destId="{5BB80244-4185-4223-9061-F1D8F4044263}" srcOrd="0" destOrd="0" presId="urn:microsoft.com/office/officeart/2009/3/layout/StepUpProcess"/>
    <dgm:cxn modelId="{9146FFA0-4968-4B1F-A6B2-5E19A1B48351}" type="presParOf" srcId="{3B067A4E-7A9B-45C4-9362-C590E7F0A313}" destId="{61C310B0-B564-49FB-93B9-13AF31621FBC}" srcOrd="1" destOrd="0" presId="urn:microsoft.com/office/officeart/2009/3/layout/StepUpProcess"/>
    <dgm:cxn modelId="{ED2B7092-B4C0-4CB2-8F45-F8712277F08C}" type="presParOf" srcId="{3B067A4E-7A9B-45C4-9362-C590E7F0A313}" destId="{4E0401F5-4787-411B-8FC7-25F55EFED455}" srcOrd="2" destOrd="0" presId="urn:microsoft.com/office/officeart/2009/3/layout/StepUpProcess"/>
    <dgm:cxn modelId="{538D55B5-4260-41A9-8FAF-9D943B4CA1B0}" type="presParOf" srcId="{E74DCBEF-CC8C-49FA-B790-C787621A0B62}" destId="{AD44E6E4-0AB6-4848-8D83-217E97D63A73}" srcOrd="3" destOrd="0" presId="urn:microsoft.com/office/officeart/2009/3/layout/StepUpProcess"/>
    <dgm:cxn modelId="{433FF1FD-084F-4C5D-A446-FDCE4CDB8D12}" type="presParOf" srcId="{AD44E6E4-0AB6-4848-8D83-217E97D63A73}" destId="{2C112186-18CE-450A-8CDA-918BFADB7DF7}" srcOrd="0" destOrd="0" presId="urn:microsoft.com/office/officeart/2009/3/layout/StepUpProcess"/>
    <dgm:cxn modelId="{47968DE0-8A1E-45BD-A711-170EB238AEB1}" type="presParOf" srcId="{E74DCBEF-CC8C-49FA-B790-C787621A0B62}" destId="{59D2CCB6-1EC1-4FCA-98B7-F00EFA946976}" srcOrd="4" destOrd="0" presId="urn:microsoft.com/office/officeart/2009/3/layout/StepUpProcess"/>
    <dgm:cxn modelId="{6AB16059-71F2-4BD5-916E-81E6F2941905}" type="presParOf" srcId="{59D2CCB6-1EC1-4FCA-98B7-F00EFA946976}" destId="{3225664B-AF4E-4F7E-B729-F62EE719EA87}" srcOrd="0" destOrd="0" presId="urn:microsoft.com/office/officeart/2009/3/layout/StepUpProcess"/>
    <dgm:cxn modelId="{91AA88D4-B02C-4A18-BF6E-5EFBE185B93F}" type="presParOf" srcId="{59D2CCB6-1EC1-4FCA-98B7-F00EFA946976}" destId="{33BDD7E7-5F61-491D-A82E-5A6E752314AF}" srcOrd="1" destOrd="0" presId="urn:microsoft.com/office/officeart/2009/3/layout/StepUpProcess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9A6073-DB94-4CC0-868E-622BEC25EC9E}">
      <dsp:nvSpPr>
        <dsp:cNvPr id="0" name=""/>
        <dsp:cNvSpPr/>
      </dsp:nvSpPr>
      <dsp:spPr>
        <a:xfrm rot="5400000">
          <a:off x="1407977" y="1719206"/>
          <a:ext cx="1808318" cy="3009001"/>
        </a:xfrm>
        <a:prstGeom prst="corner">
          <a:avLst>
            <a:gd name="adj1" fmla="val 16120"/>
            <a:gd name="adj2" fmla="val 1611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EF3CD4-21A1-4379-81EE-2CB7F66842B2}">
      <dsp:nvSpPr>
        <dsp:cNvPr id="0" name=""/>
        <dsp:cNvSpPr/>
      </dsp:nvSpPr>
      <dsp:spPr>
        <a:xfrm>
          <a:off x="1106124" y="2618249"/>
          <a:ext cx="2716543" cy="23812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rgbClr val="004494"/>
              </a:solidFill>
            </a:rPr>
            <a:t>FP7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rgbClr val="004494"/>
              </a:solidFill>
            </a:rPr>
            <a:t>Open access 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b="1" kern="1200" dirty="0" smtClean="0">
            <a:solidFill>
              <a:srgbClr val="004494"/>
            </a:solidFill>
          </a:endParaRP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rgbClr val="004494"/>
              </a:solidFill>
            </a:rPr>
            <a:t>OA Pilot for publications </a:t>
          </a:r>
        </a:p>
      </dsp:txBody>
      <dsp:txXfrm>
        <a:off x="1106124" y="2618249"/>
        <a:ext cx="2716543" cy="2381209"/>
      </dsp:txXfrm>
    </dsp:sp>
    <dsp:sp modelId="{8E1D3021-D315-423D-9DDA-7FEE91F6E259}">
      <dsp:nvSpPr>
        <dsp:cNvPr id="0" name=""/>
        <dsp:cNvSpPr/>
      </dsp:nvSpPr>
      <dsp:spPr>
        <a:xfrm>
          <a:off x="3310112" y="1497680"/>
          <a:ext cx="512555" cy="512555"/>
        </a:xfrm>
        <a:prstGeom prst="triangle">
          <a:avLst>
            <a:gd name="adj" fmla="val 10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B80244-4185-4223-9061-F1D8F4044263}">
      <dsp:nvSpPr>
        <dsp:cNvPr id="0" name=""/>
        <dsp:cNvSpPr/>
      </dsp:nvSpPr>
      <dsp:spPr>
        <a:xfrm rot="5400000">
          <a:off x="4733556" y="417498"/>
          <a:ext cx="1808318" cy="3009001"/>
        </a:xfrm>
        <a:prstGeom prst="corner">
          <a:avLst>
            <a:gd name="adj1" fmla="val 16120"/>
            <a:gd name="adj2" fmla="val 1611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C310B0-B564-49FB-93B9-13AF31621FBC}">
      <dsp:nvSpPr>
        <dsp:cNvPr id="0" name=""/>
        <dsp:cNvSpPr/>
      </dsp:nvSpPr>
      <dsp:spPr>
        <a:xfrm>
          <a:off x="4405774" y="1384382"/>
          <a:ext cx="2848431" cy="33387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rgbClr val="004494"/>
              </a:solidFill>
            </a:rPr>
            <a:t>H2020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rgbClr val="004494"/>
              </a:solidFill>
            </a:rPr>
            <a:t>Open access 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>
            <a:solidFill>
              <a:srgbClr val="004494"/>
            </a:solidFill>
          </a:endParaRP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rgbClr val="004494"/>
              </a:solidFill>
            </a:rPr>
            <a:t>Mandatory OA to publications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rgbClr val="004494"/>
              </a:solidFill>
            </a:rPr>
            <a:t>+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rgbClr val="004494"/>
              </a:solidFill>
            </a:rPr>
            <a:t>ORD/RDM (pilot in 2014; mainstreamed in 2017) </a:t>
          </a:r>
          <a:endParaRPr lang="en-US" sz="1800" kern="1200" dirty="0">
            <a:solidFill>
              <a:srgbClr val="004494"/>
            </a:solidFill>
          </a:endParaRPr>
        </a:p>
      </dsp:txBody>
      <dsp:txXfrm>
        <a:off x="4405774" y="1384382"/>
        <a:ext cx="2848431" cy="3338788"/>
      </dsp:txXfrm>
    </dsp:sp>
    <dsp:sp modelId="{4E0401F5-4787-411B-8FC7-25F55EFED455}">
      <dsp:nvSpPr>
        <dsp:cNvPr id="0" name=""/>
        <dsp:cNvSpPr/>
      </dsp:nvSpPr>
      <dsp:spPr>
        <a:xfrm>
          <a:off x="6635691" y="195972"/>
          <a:ext cx="512555" cy="512555"/>
        </a:xfrm>
        <a:prstGeom prst="triangle">
          <a:avLst>
            <a:gd name="adj" fmla="val 10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25664B-AF4E-4F7E-B729-F62EE719EA87}">
      <dsp:nvSpPr>
        <dsp:cNvPr id="0" name=""/>
        <dsp:cNvSpPr/>
      </dsp:nvSpPr>
      <dsp:spPr>
        <a:xfrm rot="5400000">
          <a:off x="8059136" y="-598654"/>
          <a:ext cx="1808318" cy="3009001"/>
        </a:xfrm>
        <a:prstGeom prst="corner">
          <a:avLst>
            <a:gd name="adj1" fmla="val 16120"/>
            <a:gd name="adj2" fmla="val 1611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BDD7E7-5F61-491D-A82E-5A6E752314AF}">
      <dsp:nvSpPr>
        <dsp:cNvPr id="0" name=""/>
        <dsp:cNvSpPr/>
      </dsp:nvSpPr>
      <dsp:spPr>
        <a:xfrm>
          <a:off x="7837774" y="228952"/>
          <a:ext cx="2769026" cy="2767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rgbClr val="004494"/>
              </a:solidFill>
            </a:rPr>
            <a:t>Horizon Europe 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rgbClr val="004494"/>
              </a:solidFill>
            </a:rPr>
            <a:t>Open science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>
            <a:solidFill>
              <a:srgbClr val="004494"/>
            </a:solidFill>
          </a:endParaRP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>
            <a:solidFill>
              <a:srgbClr val="004494"/>
            </a:solidFill>
          </a:endParaRP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rgbClr val="004494"/>
              </a:solidFill>
            </a:rPr>
            <a:t>Open access to publications and data ensured (exceptions) –RDM: FAIR data-DMP-long-term preservation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>
            <a:solidFill>
              <a:srgbClr val="004494"/>
            </a:solidFill>
          </a:endParaRP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rgbClr val="004494"/>
              </a:solidFill>
            </a:rPr>
            <a:t>Open science practices promoted and encouraged (</a:t>
          </a:r>
          <a:r>
            <a:rPr lang="en-US" sz="1800" kern="1200" dirty="0" err="1" smtClean="0">
              <a:solidFill>
                <a:srgbClr val="004494"/>
              </a:solidFill>
            </a:rPr>
            <a:t>incentives+obligations</a:t>
          </a:r>
          <a:r>
            <a:rPr lang="en-US" sz="1800" kern="1200" dirty="0" smtClean="0">
              <a:solidFill>
                <a:srgbClr val="004494"/>
              </a:solidFill>
            </a:rPr>
            <a:t>) </a:t>
          </a:r>
          <a:endParaRPr lang="en-US" sz="1800" b="1" kern="1200" dirty="0">
            <a:solidFill>
              <a:schemeClr val="accent3">
                <a:lumMod val="75000"/>
              </a:schemeClr>
            </a:solidFill>
          </a:endParaRPr>
        </a:p>
      </dsp:txBody>
      <dsp:txXfrm>
        <a:off x="7837774" y="228952"/>
        <a:ext cx="2769026" cy="27676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39EFE-0303-44F6-9A16-FD3B5E015DB1}" type="datetimeFigureOut">
              <a:rPr lang="en-GB" smtClean="0"/>
              <a:t>27/05/2021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04766-77AF-4EBE-9704-229FD5F6A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9881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926D1-0013-4A80-B64E-9D824EE65210}" type="datetimeFigureOut">
              <a:rPr lang="en-GB" smtClean="0"/>
              <a:t>27/05/2021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F2995-AB43-4B7C-B8CD-9DC7C3692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7846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24649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74303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9617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88821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4961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7519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21833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3pPr>
              <a:spcBef>
                <a:spcPts val="0"/>
              </a:spcBef>
              <a:defRPr/>
            </a:lvl3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</p:spPr>
        <p:txBody>
          <a:bodyPr>
            <a:no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677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6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604979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8371761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7101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97331"/>
          </a:xfrm>
        </p:spPr>
        <p:txBody>
          <a:bodyPr wrap="square">
            <a:no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noFill/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97331"/>
          </a:xfrm>
        </p:spPr>
        <p:txBody>
          <a:bodyPr wrap="square">
            <a:no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2694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301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59635" y="-59635"/>
            <a:ext cx="6155635" cy="6983896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3214048" y="1992573"/>
            <a:ext cx="8550322" cy="36166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9447" y="743802"/>
            <a:ext cx="544923" cy="54492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8331" y="1992572"/>
            <a:ext cx="8226040" cy="3616657"/>
          </a:xfrm>
          <a:solidFill>
            <a:schemeClr val="bg1"/>
          </a:solidFill>
        </p:spPr>
        <p:txBody>
          <a:bodyPr lIns="360000" tIns="360000" rIns="360000" bIns="360000" anchor="ctr" anchorCtr="0">
            <a:noAutofit/>
          </a:bodyPr>
          <a:lstStyle>
            <a:lvl1pPr marL="0" indent="0">
              <a:buFontTx/>
              <a:buNone/>
              <a:defRPr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406293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ontent (half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7056" y="1825625"/>
            <a:ext cx="4926841" cy="3769957"/>
          </a:xfrm>
        </p:spPr>
        <p:txBody>
          <a:bodyPr>
            <a:no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817056" y="482860"/>
            <a:ext cx="4669266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46383" y="-46383"/>
            <a:ext cx="6142383" cy="6964017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203447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970722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901451" y="2284668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436086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1206774" y="403868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4672139" y="404194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8137503" y="4037437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01072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713869" y="2159957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713868" y="3968881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324547" y="2159956"/>
            <a:ext cx="2461593" cy="1638159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8935227" y="3968880"/>
            <a:ext cx="2520000" cy="1638158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1033617" y="2159957"/>
            <a:ext cx="2520000" cy="1638159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6324549" y="3968880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1033617" y="3968881"/>
            <a:ext cx="2520000" cy="1638158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21"/>
          </p:nvPr>
        </p:nvSpPr>
        <p:spPr>
          <a:xfrm>
            <a:off x="8966322" y="2159956"/>
            <a:ext cx="2520000" cy="1638159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85566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429000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46643"/>
            <a:ext cx="10515600" cy="782357"/>
          </a:xfrm>
          <a:solidFill>
            <a:schemeClr val="bg1"/>
          </a:solidFill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838200" y="3630613"/>
            <a:ext cx="10515600" cy="203517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677460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118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850288"/>
            <a:ext cx="12192000" cy="501834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4"/>
            <a:ext cx="12192000" cy="28908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872647"/>
          </a:xfrm>
        </p:spPr>
        <p:txBody>
          <a:bodyPr anchor="t">
            <a:norm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3067468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783535"/>
            <a:ext cx="5040313" cy="528998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998582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802219"/>
            <a:ext cx="12192000" cy="6059194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5289" y="1078173"/>
            <a:ext cx="12197346" cy="5783239"/>
          </a:xfrm>
          <a:prstGeom prst="rect">
            <a:avLst/>
          </a:prstGeom>
          <a:solidFill>
            <a:srgbClr val="024EA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 wrap="none"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16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 wrap="none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442872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0189" y="1122363"/>
            <a:ext cx="10676038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676038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7715" y="6045257"/>
            <a:ext cx="1718512" cy="451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699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865"/>
            <a:ext cx="1716200" cy="45054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156297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2509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86048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83397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234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1pPr>
              <a:spcAft>
                <a:spcPts val="1800"/>
              </a:spcAft>
              <a:defRPr/>
            </a:lvl1pPr>
            <a:lvl2pPr>
              <a:spcAft>
                <a:spcPts val="1800"/>
              </a:spcAft>
              <a:defRPr/>
            </a:lvl2pPr>
            <a:lvl3pPr>
              <a:spcAft>
                <a:spcPts val="1800"/>
              </a:spcAft>
              <a:defRPr/>
            </a:lvl3pPr>
            <a:lvl4pPr>
              <a:spcAft>
                <a:spcPts val="1800"/>
              </a:spcAft>
              <a:defRPr/>
            </a:lvl4pPr>
            <a:lvl5pPr>
              <a:spcAft>
                <a:spcPts val="1800"/>
              </a:spcAft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  <a:noFill/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3839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81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988"/>
            <a:ext cx="1715733" cy="45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720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62" r:id="rId2"/>
    <p:sldLayoutId id="2147483657" r:id="rId3"/>
    <p:sldLayoutId id="2147483649" r:id="rId4"/>
    <p:sldLayoutId id="2147483651" r:id="rId5"/>
    <p:sldLayoutId id="2147483669" r:id="rId6"/>
    <p:sldLayoutId id="2147483670" r:id="rId7"/>
    <p:sldLayoutId id="2147483650" r:id="rId8"/>
    <p:sldLayoutId id="2147483660" r:id="rId9"/>
    <p:sldLayoutId id="2147483652" r:id="rId10"/>
    <p:sldLayoutId id="2147483661" r:id="rId11"/>
    <p:sldLayoutId id="2147483653" r:id="rId12"/>
    <p:sldLayoutId id="2147483654" r:id="rId13"/>
    <p:sldLayoutId id="2147483659" r:id="rId14"/>
    <p:sldLayoutId id="2147483658" r:id="rId15"/>
    <p:sldLayoutId id="2147483666" r:id="rId16"/>
    <p:sldLayoutId id="2147483667" r:id="rId17"/>
    <p:sldLayoutId id="2147483668" r:id="rId18"/>
    <p:sldLayoutId id="2147483655" r:id="rId1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ec.europa.eu/info/funding-tenders/opportunities/portal/screen/how-to-participate/reference-documents;programCode=HORIZON" TargetMode="Externa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ec.europa.eu/research/participants/docs/h2020-funding-guide/other/event210421.htm" TargetMode="External"/><Relationship Id="rId2" Type="http://schemas.openxmlformats.org/officeDocument/2006/relationships/hyperlink" Target="https://ec.europa.eu/research/participants/docs/h2020-funding-guide/other/event210324.htm" TargetMode="External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ec.europa.eu/info/funding-tenders/opportunities/docs/2021-2027/horizon/other/events/20210421/open-science_en.pptx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-research-europe.ec.europa.eu/" TargetMode="External"/><Relationship Id="rId7" Type="http://schemas.openxmlformats.org/officeDocument/2006/relationships/hyperlink" Target="https://twitter.com/OpenResearch_EU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3.xml"/><Relationship Id="rId4" Type="http://schemas.openxmlformats.org/officeDocument/2006/relationships/hyperlink" Target="https://open-research-europe.ec.europa.eu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071351" y="1992572"/>
            <a:ext cx="8885450" cy="2149523"/>
          </a:xfrm>
        </p:spPr>
        <p:txBody>
          <a:bodyPr>
            <a:noAutofit/>
          </a:bodyPr>
          <a:lstStyle/>
          <a:p>
            <a:r>
              <a:rPr lang="en-GB" dirty="0" smtClean="0"/>
              <a:t>Open Science in Horizon </a:t>
            </a:r>
            <a:br>
              <a:rPr lang="en-GB" dirty="0" smtClean="0"/>
            </a:br>
            <a:r>
              <a:rPr lang="en-GB" dirty="0" smtClean="0"/>
              <a:t>Europe</a:t>
            </a:r>
            <a:endParaRPr lang="en-GB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949088" y="3837295"/>
            <a:ext cx="10065224" cy="897754"/>
          </a:xfrm>
        </p:spPr>
        <p:txBody>
          <a:bodyPr/>
          <a:lstStyle/>
          <a:p>
            <a:r>
              <a:rPr lang="fr-BE" sz="2400" dirty="0" smtClean="0"/>
              <a:t>Vic</a:t>
            </a:r>
            <a:r>
              <a:rPr lang="en-IE" sz="2400" dirty="0" err="1" smtClean="0"/>
              <a:t>toria</a:t>
            </a:r>
            <a:r>
              <a:rPr lang="en-IE" sz="2400" dirty="0" smtClean="0"/>
              <a:t> Tsoukala, PhD</a:t>
            </a:r>
            <a:endParaRPr lang="en-GB" sz="2400" dirty="0" smtClean="0"/>
          </a:p>
          <a:p>
            <a:r>
              <a:rPr lang="en-GB" sz="2400" dirty="0" smtClean="0"/>
              <a:t>European </a:t>
            </a:r>
            <a:r>
              <a:rPr lang="en-GB" sz="2400" dirty="0"/>
              <a:t>Commission, Directorate-General for Research &amp; </a:t>
            </a:r>
            <a:r>
              <a:rPr lang="en-GB" sz="2400" dirty="0" smtClean="0"/>
              <a:t>Innovation, Unit ‘Open Science’</a:t>
            </a:r>
            <a:endParaRPr lang="en-GB" sz="2400" dirty="0"/>
          </a:p>
          <a:p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5599801" y="5705972"/>
            <a:ext cx="6592199" cy="1152028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IE" dirty="0" smtClean="0"/>
              <a:t>Research&amp; Innovation Foundation Cyprus</a:t>
            </a:r>
          </a:p>
          <a:p>
            <a:pPr>
              <a:spcAft>
                <a:spcPts val="0"/>
              </a:spcAft>
            </a:pPr>
            <a:r>
              <a:rPr lang="en-IE" dirty="0" smtClean="0"/>
              <a:t>Cross-cutting issues in Horizon Europe</a:t>
            </a:r>
          </a:p>
          <a:p>
            <a:pPr>
              <a:spcAft>
                <a:spcPts val="0"/>
              </a:spcAft>
            </a:pPr>
            <a:r>
              <a:rPr lang="en-IE" dirty="0" smtClean="0"/>
              <a:t>May 28</a:t>
            </a:r>
            <a:r>
              <a:rPr lang="en-IE" baseline="30000" dirty="0" smtClean="0"/>
              <a:t>th</a:t>
            </a:r>
            <a:r>
              <a:rPr lang="en-IE" dirty="0" smtClean="0"/>
              <a:t>, 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1371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28006" y="1596099"/>
            <a:ext cx="10905699" cy="4794973"/>
          </a:xfrm>
        </p:spPr>
        <p:txBody>
          <a:bodyPr/>
          <a:lstStyle/>
          <a:p>
            <a:pPr marL="0" indent="0">
              <a:buNone/>
            </a:pPr>
            <a:r>
              <a:rPr lang="en-IE" dirty="0" smtClean="0">
                <a:solidFill>
                  <a:srgbClr val="004494"/>
                </a:solidFill>
              </a:rPr>
              <a:t>3. Where the call conditions impose </a:t>
            </a:r>
            <a:r>
              <a:rPr lang="en-IE" b="1" dirty="0" smtClean="0">
                <a:solidFill>
                  <a:srgbClr val="004494"/>
                </a:solidFill>
              </a:rPr>
              <a:t>additional OS obligations in case of a public emergency, </a:t>
            </a:r>
          </a:p>
          <a:p>
            <a:pPr marL="0" indent="0">
              <a:buNone/>
            </a:pPr>
            <a:r>
              <a:rPr lang="en-IE" b="1" dirty="0" smtClean="0">
                <a:solidFill>
                  <a:srgbClr val="004494"/>
                </a:solidFill>
              </a:rPr>
              <a:t>	</a:t>
            </a:r>
            <a:r>
              <a:rPr lang="en-IE" dirty="0" smtClean="0">
                <a:solidFill>
                  <a:srgbClr val="004494"/>
                </a:solidFill>
              </a:rPr>
              <a:t>the beneficiaries must (if requested by the granting authority) immediately deposit any </a:t>
            </a:r>
            <a:r>
              <a:rPr lang="en-IE" u="sng" dirty="0" smtClean="0">
                <a:solidFill>
                  <a:srgbClr val="004494"/>
                </a:solidFill>
              </a:rPr>
              <a:t>research output </a:t>
            </a:r>
            <a:r>
              <a:rPr lang="en-IE" dirty="0" smtClean="0">
                <a:solidFill>
                  <a:srgbClr val="004494"/>
                </a:solidFill>
              </a:rPr>
              <a:t>in a repository + provide OA to it under CC BY, CC 0 or equivalent</a:t>
            </a:r>
          </a:p>
          <a:p>
            <a:pPr marL="0" indent="0">
              <a:buNone/>
            </a:pPr>
            <a:r>
              <a:rPr lang="en-IE" sz="2000" dirty="0" smtClean="0">
                <a:solidFill>
                  <a:srgbClr val="004494"/>
                </a:solidFill>
              </a:rPr>
              <a:t>As an exception, </a:t>
            </a:r>
            <a:r>
              <a:rPr lang="en-IE" sz="2000" u="sng" dirty="0" smtClean="0">
                <a:solidFill>
                  <a:srgbClr val="004494"/>
                </a:solidFill>
              </a:rPr>
              <a:t>if the access would be against the beneficiaries´ legitimate interests</a:t>
            </a:r>
            <a:r>
              <a:rPr lang="en-IE" sz="2000" dirty="0" smtClean="0">
                <a:solidFill>
                  <a:srgbClr val="004494"/>
                </a:solidFill>
              </a:rPr>
              <a:t>, the beneficiaries must grant nonexclusive licenses –under fair and reasonable conditions- to legal entities that need the research output to address the public emergency and commit to rapidly and broadly exploit the resulting products and services at fair and reasonable conditions.</a:t>
            </a:r>
          </a:p>
          <a:p>
            <a:pPr marL="0" indent="0">
              <a:buNone/>
            </a:pPr>
            <a:r>
              <a:rPr lang="en-IE" sz="2000" dirty="0" smtClean="0">
                <a:solidFill>
                  <a:srgbClr val="004494"/>
                </a:solidFill>
              </a:rPr>
              <a:t>This provision applies up to 4 years after the end of the action</a:t>
            </a:r>
          </a:p>
          <a:p>
            <a:pPr marL="0" indent="0">
              <a:buNone/>
            </a:pPr>
            <a:r>
              <a:rPr lang="en-IE" sz="2000" b="1" dirty="0" smtClean="0">
                <a:solidFill>
                  <a:srgbClr val="004494"/>
                </a:solidFill>
              </a:rPr>
              <a:t>NB: </a:t>
            </a:r>
            <a:r>
              <a:rPr lang="en-IE" sz="2000" dirty="0" smtClean="0">
                <a:solidFill>
                  <a:srgbClr val="004494"/>
                </a:solidFill>
              </a:rPr>
              <a:t>Provisions 2 (on validation) and 3 (on public emergency) actually apply to ALL work programmes through inclusion in the general annexes.</a:t>
            </a:r>
          </a:p>
          <a:p>
            <a:pPr marL="0" indent="0">
              <a:buNone/>
            </a:pPr>
            <a:endParaRPr lang="en-IE" dirty="0" smtClean="0">
              <a:solidFill>
                <a:srgbClr val="004494"/>
              </a:solidFill>
            </a:endParaRP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68829" y="195944"/>
            <a:ext cx="10678884" cy="1230085"/>
          </a:xfrm>
        </p:spPr>
        <p:txBody>
          <a:bodyPr/>
          <a:lstStyle/>
          <a:p>
            <a:r>
              <a:rPr lang="en-US" dirty="0"/>
              <a:t>Additional Open Science practices</a:t>
            </a:r>
            <a:br>
              <a:rPr lang="en-US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5746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810275" y="1316355"/>
          <a:ext cx="10836493" cy="419430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383669">
                  <a:extLst>
                    <a:ext uri="{9D8B030D-6E8A-4147-A177-3AD203B41FA5}">
                      <a16:colId xmlns:a16="http://schemas.microsoft.com/office/drawing/2014/main" val="534319979"/>
                    </a:ext>
                  </a:extLst>
                </a:gridCol>
                <a:gridCol w="3623804">
                  <a:extLst>
                    <a:ext uri="{9D8B030D-6E8A-4147-A177-3AD203B41FA5}">
                      <a16:colId xmlns:a16="http://schemas.microsoft.com/office/drawing/2014/main" val="4111072563"/>
                    </a:ext>
                  </a:extLst>
                </a:gridCol>
                <a:gridCol w="4829020">
                  <a:extLst>
                    <a:ext uri="{9D8B030D-6E8A-4147-A177-3AD203B41FA5}">
                      <a16:colId xmlns:a16="http://schemas.microsoft.com/office/drawing/2014/main" val="1665737686"/>
                    </a:ext>
                  </a:extLst>
                </a:gridCol>
              </a:tblGrid>
              <a:tr h="217100">
                <a:tc>
                  <a:txBody>
                    <a:bodyPr/>
                    <a:lstStyle/>
                    <a:p>
                      <a:r>
                        <a:rPr lang="fr-BE" sz="1400" dirty="0" smtClean="0">
                          <a:solidFill>
                            <a:srgbClr val="004494"/>
                          </a:solidFill>
                        </a:rPr>
                        <a:t>What?</a:t>
                      </a:r>
                      <a:endParaRPr lang="en-GB" sz="1400" dirty="0">
                        <a:solidFill>
                          <a:srgbClr val="004494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BE" sz="1400" dirty="0" smtClean="0">
                          <a:solidFill>
                            <a:srgbClr val="004494"/>
                          </a:solidFill>
                        </a:rPr>
                        <a:t>How?</a:t>
                      </a:r>
                      <a:endParaRPr lang="en-GB" sz="1400" dirty="0">
                        <a:solidFill>
                          <a:srgbClr val="004494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BE" sz="1400" dirty="0" err="1" smtClean="0">
                          <a:solidFill>
                            <a:srgbClr val="004494"/>
                          </a:solidFill>
                        </a:rPr>
                        <a:t>Mandatory</a:t>
                      </a:r>
                      <a:r>
                        <a:rPr lang="fr-BE" sz="1400" dirty="0" smtClean="0">
                          <a:solidFill>
                            <a:srgbClr val="004494"/>
                          </a:solidFill>
                        </a:rPr>
                        <a:t> in all calls</a:t>
                      </a:r>
                      <a:r>
                        <a:rPr lang="fr-BE" sz="1400" baseline="0" dirty="0" smtClean="0">
                          <a:solidFill>
                            <a:srgbClr val="004494"/>
                          </a:solidFill>
                        </a:rPr>
                        <a:t>/</a:t>
                      </a:r>
                      <a:r>
                        <a:rPr lang="fr-BE" sz="1400" baseline="0" dirty="0" err="1" smtClean="0">
                          <a:solidFill>
                            <a:srgbClr val="004494"/>
                          </a:solidFill>
                        </a:rPr>
                        <a:t>recommended</a:t>
                      </a:r>
                      <a:endParaRPr lang="en-GB" sz="1400" dirty="0">
                        <a:solidFill>
                          <a:srgbClr val="004494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6636768"/>
                  </a:ext>
                </a:extLst>
              </a:tr>
              <a:tr h="532883">
                <a:tc>
                  <a:txBody>
                    <a:bodyPr/>
                    <a:lstStyle/>
                    <a:p>
                      <a:r>
                        <a:rPr lang="fr-BE" sz="1400" b="1" dirty="0" smtClean="0">
                          <a:solidFill>
                            <a:srgbClr val="004494"/>
                          </a:solidFill>
                        </a:rPr>
                        <a:t>Early and open sharing of research</a:t>
                      </a:r>
                      <a:endParaRPr lang="en-GB" sz="1400" b="1" dirty="0">
                        <a:solidFill>
                          <a:srgbClr val="004494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400" dirty="0" smtClean="0">
                          <a:solidFill>
                            <a:srgbClr val="004494"/>
                          </a:solidFill>
                        </a:rPr>
                        <a:t>Preregistration, registered reports, preprints,</a:t>
                      </a:r>
                      <a:r>
                        <a:rPr lang="fr-BE" sz="1400" baseline="0" dirty="0" smtClean="0">
                          <a:solidFill>
                            <a:srgbClr val="004494"/>
                          </a:solidFill>
                        </a:rPr>
                        <a:t> crowd-sourcing etc.</a:t>
                      </a:r>
                      <a:endParaRPr lang="en-GB" sz="1400" dirty="0">
                        <a:solidFill>
                          <a:srgbClr val="004494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400" b="0" dirty="0" smtClean="0">
                          <a:solidFill>
                            <a:srgbClr val="004494"/>
                          </a:solidFill>
                        </a:rPr>
                        <a:t>Recommended</a:t>
                      </a:r>
                      <a:endParaRPr lang="en-GB" sz="1400" b="0" dirty="0">
                        <a:solidFill>
                          <a:srgbClr val="004494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5989959"/>
                  </a:ext>
                </a:extLst>
              </a:tr>
              <a:tr h="374992">
                <a:tc>
                  <a:txBody>
                    <a:bodyPr/>
                    <a:lstStyle/>
                    <a:p>
                      <a:r>
                        <a:rPr lang="fr-BE" sz="1400" b="1" dirty="0" smtClean="0">
                          <a:solidFill>
                            <a:srgbClr val="004494"/>
                          </a:solidFill>
                        </a:rPr>
                        <a:t>Research output management</a:t>
                      </a:r>
                      <a:endParaRPr lang="en-GB" sz="1400" b="1" dirty="0">
                        <a:solidFill>
                          <a:srgbClr val="004494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400" dirty="0" smtClean="0">
                          <a:solidFill>
                            <a:srgbClr val="004494"/>
                          </a:solidFill>
                        </a:rPr>
                        <a:t>Data management plan</a:t>
                      </a:r>
                      <a:r>
                        <a:rPr lang="fr-BE" sz="1400" baseline="0" dirty="0" smtClean="0">
                          <a:solidFill>
                            <a:srgbClr val="004494"/>
                          </a:solidFill>
                        </a:rPr>
                        <a:t> (DMP)</a:t>
                      </a:r>
                      <a:endParaRPr lang="en-GB" sz="1400" dirty="0">
                        <a:solidFill>
                          <a:srgbClr val="004494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4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Mandatory</a:t>
                      </a:r>
                      <a:endParaRPr lang="en-GB" sz="14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4678895"/>
                  </a:ext>
                </a:extLst>
              </a:tr>
              <a:tr h="690774">
                <a:tc>
                  <a:txBody>
                    <a:bodyPr/>
                    <a:lstStyle/>
                    <a:p>
                      <a:r>
                        <a:rPr lang="fr-BE" sz="1400" b="1" dirty="0" smtClean="0">
                          <a:solidFill>
                            <a:srgbClr val="004494"/>
                          </a:solidFill>
                        </a:rPr>
                        <a:t>Measures to</a:t>
                      </a:r>
                      <a:r>
                        <a:rPr lang="fr-BE" sz="1400" b="1" baseline="0" dirty="0" smtClean="0">
                          <a:solidFill>
                            <a:srgbClr val="004494"/>
                          </a:solidFill>
                        </a:rPr>
                        <a:t> ensure reproduciblity of research outputs</a:t>
                      </a:r>
                      <a:endParaRPr lang="en-GB" sz="1400" b="1" dirty="0">
                        <a:solidFill>
                          <a:srgbClr val="004494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400" dirty="0" smtClean="0">
                          <a:solidFill>
                            <a:srgbClr val="004494"/>
                          </a:solidFill>
                        </a:rPr>
                        <a:t>Information on outputs/tools/instruments</a:t>
                      </a:r>
                      <a:r>
                        <a:rPr lang="fr-BE" sz="1400" baseline="0" dirty="0" smtClean="0">
                          <a:solidFill>
                            <a:srgbClr val="004494"/>
                          </a:solidFill>
                        </a:rPr>
                        <a:t> </a:t>
                      </a:r>
                      <a:r>
                        <a:rPr lang="fr-BE" sz="1400" dirty="0" smtClean="0">
                          <a:solidFill>
                            <a:srgbClr val="004494"/>
                          </a:solidFill>
                        </a:rPr>
                        <a:t>and access</a:t>
                      </a:r>
                      <a:r>
                        <a:rPr lang="fr-BE" sz="1400" baseline="0" dirty="0" smtClean="0">
                          <a:solidFill>
                            <a:srgbClr val="004494"/>
                          </a:solidFill>
                        </a:rPr>
                        <a:t> to data/results</a:t>
                      </a:r>
                      <a:r>
                        <a:rPr lang="fr-BE" sz="1400" dirty="0" smtClean="0">
                          <a:solidFill>
                            <a:srgbClr val="004494"/>
                          </a:solidFill>
                        </a:rPr>
                        <a:t> for validation</a:t>
                      </a:r>
                      <a:r>
                        <a:rPr lang="fr-BE" sz="1400" baseline="0" dirty="0" smtClean="0">
                          <a:solidFill>
                            <a:srgbClr val="004494"/>
                          </a:solidFill>
                        </a:rPr>
                        <a:t> of publications</a:t>
                      </a:r>
                      <a:endParaRPr lang="en-GB" sz="1400" dirty="0">
                        <a:solidFill>
                          <a:srgbClr val="004494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4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Mandatory</a:t>
                      </a:r>
                      <a:endParaRPr lang="en-GB" sz="14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8804163"/>
                  </a:ext>
                </a:extLst>
              </a:tr>
              <a:tr h="10558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dirty="0" smtClean="0">
                          <a:solidFill>
                            <a:srgbClr val="004494"/>
                          </a:solidFill>
                        </a:rPr>
                        <a:t>Open access to research outputs through deposition in trusted repositories</a:t>
                      </a:r>
                      <a:endParaRPr lang="en-GB" sz="1400" b="1" dirty="0" smtClean="0">
                        <a:solidFill>
                          <a:srgbClr val="004494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BE" sz="1400" dirty="0" smtClean="0">
                          <a:solidFill>
                            <a:srgbClr val="004494"/>
                          </a:solidFill>
                        </a:rPr>
                        <a:t>Open access to publications</a:t>
                      </a:r>
                    </a:p>
                    <a:p>
                      <a:pPr marL="285750" indent="-285750"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BE" sz="1400" dirty="0" smtClean="0">
                          <a:solidFill>
                            <a:srgbClr val="004494"/>
                          </a:solidFill>
                        </a:rPr>
                        <a:t>Open</a:t>
                      </a:r>
                      <a:r>
                        <a:rPr lang="fr-BE" sz="1400" baseline="0" dirty="0" smtClean="0">
                          <a:solidFill>
                            <a:srgbClr val="004494"/>
                          </a:solidFill>
                        </a:rPr>
                        <a:t> access to </a:t>
                      </a:r>
                      <a:r>
                        <a:rPr lang="fr-BE" sz="1400" dirty="0" smtClean="0">
                          <a:solidFill>
                            <a:srgbClr val="004494"/>
                          </a:solidFill>
                        </a:rPr>
                        <a:t>data</a:t>
                      </a:r>
                    </a:p>
                    <a:p>
                      <a:pPr marL="285750" indent="-285750"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BE" sz="1400" dirty="0" smtClean="0">
                          <a:solidFill>
                            <a:srgbClr val="004494"/>
                          </a:solidFill>
                        </a:rPr>
                        <a:t>Open</a:t>
                      </a:r>
                      <a:r>
                        <a:rPr lang="fr-BE" sz="1400" baseline="0" dirty="0" smtClean="0">
                          <a:solidFill>
                            <a:srgbClr val="004494"/>
                          </a:solidFill>
                        </a:rPr>
                        <a:t> access to </a:t>
                      </a:r>
                      <a:r>
                        <a:rPr lang="fr-BE" sz="1400" dirty="0" smtClean="0">
                          <a:solidFill>
                            <a:srgbClr val="004494"/>
                          </a:solidFill>
                        </a:rPr>
                        <a:t>software, models, algorithms, workflows etc. </a:t>
                      </a:r>
                      <a:endParaRPr lang="en-GB" sz="1400" dirty="0">
                        <a:solidFill>
                          <a:srgbClr val="004494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BE" sz="14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Mandatory</a:t>
                      </a:r>
                      <a:r>
                        <a:rPr lang="fr-BE" sz="1400" b="0" dirty="0" smtClean="0">
                          <a:solidFill>
                            <a:srgbClr val="004494"/>
                          </a:solidFill>
                        </a:rPr>
                        <a:t> for</a:t>
                      </a:r>
                      <a:r>
                        <a:rPr lang="fr-BE" sz="1400" b="0" baseline="0" dirty="0" smtClean="0">
                          <a:solidFill>
                            <a:srgbClr val="004494"/>
                          </a:solidFill>
                        </a:rPr>
                        <a:t> peer-reviewed publications</a:t>
                      </a:r>
                    </a:p>
                    <a:p>
                      <a:pPr marL="285750" indent="-285750"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BE" sz="1400" b="1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Mandatory</a:t>
                      </a:r>
                      <a:r>
                        <a:rPr lang="fr-BE" sz="1400" b="0" baseline="0" dirty="0" smtClean="0">
                          <a:solidFill>
                            <a:srgbClr val="004494"/>
                          </a:solidFill>
                        </a:rPr>
                        <a:t> for research data</a:t>
                      </a:r>
                      <a:r>
                        <a:rPr lang="fr-BE" sz="1400" b="1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but </a:t>
                      </a:r>
                      <a:r>
                        <a:rPr lang="fr-BE" sz="1400" b="0" baseline="0" dirty="0" smtClean="0">
                          <a:solidFill>
                            <a:srgbClr val="004494"/>
                          </a:solidFill>
                        </a:rPr>
                        <a:t>with exceptions (‘as open as possible…’)</a:t>
                      </a:r>
                    </a:p>
                    <a:p>
                      <a:pPr marL="285750" indent="-285750"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BE" sz="1400" b="0" kern="1200" dirty="0" smtClean="0">
                          <a:solidFill>
                            <a:srgbClr val="004494"/>
                          </a:solidFill>
                          <a:latin typeface="+mn-lt"/>
                          <a:ea typeface="+mn-ea"/>
                          <a:cs typeface="+mn-cs"/>
                        </a:rPr>
                        <a:t>Recommended for other research outputs</a:t>
                      </a:r>
                      <a:endParaRPr lang="en-GB" sz="1400" b="0" kern="1200" dirty="0">
                        <a:solidFill>
                          <a:srgbClr val="004494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5307855"/>
                  </a:ext>
                </a:extLst>
              </a:tr>
              <a:tr h="374992">
                <a:tc>
                  <a:txBody>
                    <a:bodyPr/>
                    <a:lstStyle/>
                    <a:p>
                      <a:r>
                        <a:rPr lang="fr-BE" sz="1400" b="1" dirty="0" smtClean="0">
                          <a:solidFill>
                            <a:srgbClr val="004494"/>
                          </a:solidFill>
                        </a:rPr>
                        <a:t>Participation</a:t>
                      </a:r>
                      <a:r>
                        <a:rPr lang="fr-BE" sz="1400" b="1" baseline="0" dirty="0" smtClean="0">
                          <a:solidFill>
                            <a:srgbClr val="004494"/>
                          </a:solidFill>
                        </a:rPr>
                        <a:t> in open peer-review</a:t>
                      </a:r>
                      <a:endParaRPr lang="en-GB" sz="1400" b="1" dirty="0">
                        <a:solidFill>
                          <a:srgbClr val="004494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400" dirty="0" smtClean="0">
                          <a:solidFill>
                            <a:srgbClr val="004494"/>
                          </a:solidFill>
                        </a:rPr>
                        <a:t>Publishing in open</a:t>
                      </a:r>
                      <a:r>
                        <a:rPr lang="fr-BE" sz="1400" baseline="0" dirty="0" smtClean="0">
                          <a:solidFill>
                            <a:srgbClr val="004494"/>
                          </a:solidFill>
                        </a:rPr>
                        <a:t> peer-reviewed journals or </a:t>
                      </a:r>
                      <a:r>
                        <a:rPr lang="fr-BE" sz="1400" baseline="0" dirty="0" err="1" smtClean="0">
                          <a:solidFill>
                            <a:srgbClr val="004494"/>
                          </a:solidFill>
                        </a:rPr>
                        <a:t>platforms</a:t>
                      </a:r>
                      <a:r>
                        <a:rPr lang="fr-BE" sz="1400" baseline="0" dirty="0" smtClean="0">
                          <a:solidFill>
                            <a:srgbClr val="004494"/>
                          </a:solidFill>
                        </a:rPr>
                        <a:t> </a:t>
                      </a:r>
                      <a:endParaRPr lang="en-GB" sz="1400" dirty="0">
                        <a:solidFill>
                          <a:srgbClr val="004494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400" b="0" kern="1200" dirty="0" smtClean="0">
                          <a:solidFill>
                            <a:srgbClr val="004494"/>
                          </a:solidFill>
                          <a:latin typeface="+mn-lt"/>
                          <a:ea typeface="+mn-ea"/>
                          <a:cs typeface="+mn-cs"/>
                        </a:rPr>
                        <a:t>Recommended</a:t>
                      </a:r>
                      <a:endParaRPr lang="en-GB" sz="1400" b="0" kern="1200" dirty="0">
                        <a:solidFill>
                          <a:srgbClr val="004494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3927106"/>
                  </a:ext>
                </a:extLst>
              </a:tr>
              <a:tr h="532883">
                <a:tc>
                  <a:txBody>
                    <a:bodyPr/>
                    <a:lstStyle/>
                    <a:p>
                      <a:r>
                        <a:rPr lang="fr-BE" sz="1400" b="1" dirty="0" smtClean="0">
                          <a:solidFill>
                            <a:srgbClr val="004494"/>
                          </a:solidFill>
                        </a:rPr>
                        <a:t>Involving all relevant knowledge</a:t>
                      </a:r>
                      <a:r>
                        <a:rPr lang="fr-BE" sz="1400" b="1" baseline="0" dirty="0" smtClean="0">
                          <a:solidFill>
                            <a:srgbClr val="004494"/>
                          </a:solidFill>
                        </a:rPr>
                        <a:t> actors</a:t>
                      </a:r>
                      <a:endParaRPr lang="en-GB" sz="1400" b="1" dirty="0">
                        <a:solidFill>
                          <a:srgbClr val="004494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400" dirty="0" smtClean="0">
                          <a:solidFill>
                            <a:srgbClr val="004494"/>
                          </a:solidFill>
                        </a:rPr>
                        <a:t>Involvement</a:t>
                      </a:r>
                      <a:r>
                        <a:rPr lang="fr-BE" sz="1400" baseline="0" dirty="0" smtClean="0">
                          <a:solidFill>
                            <a:srgbClr val="004494"/>
                          </a:solidFill>
                        </a:rPr>
                        <a:t> of citizens, civil society and end-users in </a:t>
                      </a:r>
                      <a:r>
                        <a:rPr lang="fr-BE" sz="1400" baseline="0" dirty="0" err="1" smtClean="0">
                          <a:solidFill>
                            <a:srgbClr val="004494"/>
                          </a:solidFill>
                        </a:rPr>
                        <a:t>co-creation</a:t>
                      </a:r>
                      <a:r>
                        <a:rPr lang="fr-BE" sz="1400" baseline="0" dirty="0" smtClean="0">
                          <a:solidFill>
                            <a:srgbClr val="004494"/>
                          </a:solidFill>
                        </a:rPr>
                        <a:t> of content</a:t>
                      </a:r>
                      <a:endParaRPr lang="en-GB" sz="1400" dirty="0">
                        <a:solidFill>
                          <a:srgbClr val="004494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400" b="0" kern="1200" dirty="0" smtClean="0">
                          <a:solidFill>
                            <a:srgbClr val="004494"/>
                          </a:solidFill>
                          <a:latin typeface="+mn-lt"/>
                          <a:ea typeface="+mn-ea"/>
                          <a:cs typeface="+mn-cs"/>
                        </a:rPr>
                        <a:t>Recommended</a:t>
                      </a:r>
                      <a:endParaRPr lang="en-GB" sz="1400" b="0" kern="1200" dirty="0">
                        <a:solidFill>
                          <a:srgbClr val="004494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766509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70722" y="196533"/>
            <a:ext cx="10515600" cy="782357"/>
          </a:xfrm>
        </p:spPr>
        <p:txBody>
          <a:bodyPr/>
          <a:lstStyle/>
          <a:p>
            <a:r>
              <a:rPr lang="fr-BE" dirty="0" smtClean="0"/>
              <a:t>Open Science practices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743600" y="5848123"/>
            <a:ext cx="10515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 smtClean="0">
                <a:solidFill>
                  <a:srgbClr val="004494"/>
                </a:solidFill>
              </a:rPr>
              <a:t>Open science practices listed in the template for proposals (section excellence&gt;methodology)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 smtClean="0">
                <a:solidFill>
                  <a:srgbClr val="004494"/>
                </a:solidFill>
              </a:rPr>
              <a:t>Non-exhaustive list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 smtClean="0">
                <a:solidFill>
                  <a:srgbClr val="004494"/>
                </a:solidFill>
              </a:rPr>
              <a:t>Mandatory in all calls: MGA or call requirement; all the rest recommended</a:t>
            </a:r>
            <a:endParaRPr lang="en-GB" dirty="0">
              <a:solidFill>
                <a:srgbClr val="00449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8933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3491" y="1403926"/>
            <a:ext cx="4725088" cy="1644073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04734" y="1592161"/>
            <a:ext cx="4803845" cy="3906435"/>
          </a:xfrm>
        </p:spPr>
        <p:txBody>
          <a:bodyPr/>
          <a:lstStyle/>
          <a:p>
            <a:pPr marL="0" indent="0" algn="ctr">
              <a:spcAft>
                <a:spcPts val="1200"/>
              </a:spcAft>
              <a:buNone/>
            </a:pPr>
            <a:r>
              <a:rPr lang="en-IE" b="1" dirty="0" smtClean="0">
                <a:solidFill>
                  <a:srgbClr val="004494"/>
                </a:solidFill>
              </a:rPr>
              <a:t> </a:t>
            </a:r>
            <a:r>
              <a:rPr lang="en-IE" b="1" dirty="0">
                <a:solidFill>
                  <a:srgbClr val="004494"/>
                </a:solidFill>
              </a:rPr>
              <a:t>“Excellence” criterion </a:t>
            </a:r>
            <a:endParaRPr lang="en-IE" b="1" dirty="0" smtClean="0">
              <a:solidFill>
                <a:srgbClr val="004494"/>
              </a:solidFill>
            </a:endParaRPr>
          </a:p>
          <a:p>
            <a:pPr marL="0" indent="0" algn="ctr">
              <a:spcAft>
                <a:spcPts val="1200"/>
              </a:spcAft>
              <a:buNone/>
            </a:pPr>
            <a:r>
              <a:rPr lang="en-IE" sz="2000" b="1" dirty="0" smtClean="0">
                <a:solidFill>
                  <a:srgbClr val="004494"/>
                </a:solidFill>
              </a:rPr>
              <a:t>(methodology)</a:t>
            </a:r>
          </a:p>
          <a:p>
            <a:pPr marL="0" indent="0" algn="ctr">
              <a:spcAft>
                <a:spcPts val="1200"/>
              </a:spcAft>
              <a:buNone/>
            </a:pPr>
            <a:endParaRPr lang="en-IE" sz="2000" dirty="0" smtClean="0">
              <a:solidFill>
                <a:srgbClr val="004494"/>
              </a:solidFill>
            </a:endParaRPr>
          </a:p>
          <a:p>
            <a:endParaRPr lang="en-IE" sz="300" dirty="0" smtClean="0">
              <a:solidFill>
                <a:srgbClr val="004494"/>
              </a:solidFill>
            </a:endParaRPr>
          </a:p>
          <a:p>
            <a:r>
              <a:rPr lang="en-IE" sz="1800" dirty="0" smtClean="0">
                <a:solidFill>
                  <a:srgbClr val="004494"/>
                </a:solidFill>
              </a:rPr>
              <a:t>Evaluation </a:t>
            </a:r>
            <a:r>
              <a:rPr lang="en-IE" sz="1800" dirty="0">
                <a:solidFill>
                  <a:srgbClr val="004494"/>
                </a:solidFill>
              </a:rPr>
              <a:t>of the quality of open science </a:t>
            </a:r>
            <a:r>
              <a:rPr lang="en-IE" sz="1800" dirty="0" smtClean="0">
                <a:solidFill>
                  <a:srgbClr val="004494"/>
                </a:solidFill>
              </a:rPr>
              <a:t>practices</a:t>
            </a:r>
          </a:p>
          <a:p>
            <a:r>
              <a:rPr lang="en-IE" sz="1800" dirty="0" smtClean="0">
                <a:solidFill>
                  <a:srgbClr val="004494"/>
                </a:solidFill>
              </a:rPr>
              <a:t>Up </a:t>
            </a:r>
            <a:r>
              <a:rPr lang="en-IE" sz="1800" dirty="0">
                <a:solidFill>
                  <a:srgbClr val="004494"/>
                </a:solidFill>
              </a:rPr>
              <a:t>to 1 page to describe OS practices + up to 1 page to describe research data/output </a:t>
            </a:r>
            <a:r>
              <a:rPr lang="en-IE" sz="1800" dirty="0" smtClean="0">
                <a:solidFill>
                  <a:srgbClr val="004494"/>
                </a:solidFill>
              </a:rPr>
              <a:t>management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622587" y="1416670"/>
            <a:ext cx="6234123" cy="5927320"/>
          </a:xfrm>
        </p:spPr>
        <p:txBody>
          <a:bodyPr/>
          <a:lstStyle/>
          <a:p>
            <a:pPr algn="ctr">
              <a:spcAft>
                <a:spcPts val="1200"/>
              </a:spcAft>
            </a:pPr>
            <a:r>
              <a:rPr lang="en-IE" b="1" dirty="0" smtClean="0">
                <a:solidFill>
                  <a:srgbClr val="004494"/>
                </a:solidFill>
              </a:rPr>
              <a:t>“</a:t>
            </a:r>
            <a:r>
              <a:rPr lang="en-IE" b="1" dirty="0">
                <a:solidFill>
                  <a:srgbClr val="004494"/>
                </a:solidFill>
              </a:rPr>
              <a:t>Quality </a:t>
            </a:r>
            <a:r>
              <a:rPr lang="en-IE" b="1" dirty="0" smtClean="0">
                <a:solidFill>
                  <a:srgbClr val="004494"/>
                </a:solidFill>
              </a:rPr>
              <a:t>and efficiency of </a:t>
            </a:r>
            <a:r>
              <a:rPr lang="en-IE" b="1" dirty="0">
                <a:solidFill>
                  <a:srgbClr val="004494"/>
                </a:solidFill>
              </a:rPr>
              <a:t>implementation” criterion </a:t>
            </a:r>
            <a:endParaRPr lang="en-IE" b="1" dirty="0" smtClean="0">
              <a:solidFill>
                <a:srgbClr val="004494"/>
              </a:solidFill>
            </a:endParaRPr>
          </a:p>
          <a:p>
            <a:pPr algn="ctr">
              <a:spcAft>
                <a:spcPts val="1200"/>
              </a:spcAft>
            </a:pPr>
            <a:r>
              <a:rPr lang="en-IE" sz="2000" b="1" dirty="0" smtClean="0">
                <a:solidFill>
                  <a:srgbClr val="004494"/>
                </a:solidFill>
              </a:rPr>
              <a:t>(</a:t>
            </a:r>
            <a:r>
              <a:rPr lang="en-IE" sz="2000" b="1" dirty="0">
                <a:solidFill>
                  <a:srgbClr val="004494"/>
                </a:solidFill>
              </a:rPr>
              <a:t>capacity of participants and consortium as a whole + list of achievements)</a:t>
            </a:r>
            <a:endParaRPr lang="fr-BE" sz="2000" dirty="0">
              <a:solidFill>
                <a:srgbClr val="004494"/>
              </a:solidFill>
            </a:endParaRPr>
          </a:p>
          <a:p>
            <a:pPr lvl="1">
              <a:spcAft>
                <a:spcPts val="0"/>
              </a:spcAft>
            </a:pPr>
            <a:endParaRPr lang="en-IE" sz="300" dirty="0" smtClean="0">
              <a:solidFill>
                <a:srgbClr val="004494"/>
              </a:solidFill>
            </a:endParaRPr>
          </a:p>
          <a:p>
            <a:pPr lvl="1"/>
            <a:r>
              <a:rPr lang="en-IE" sz="1800" dirty="0" smtClean="0">
                <a:solidFill>
                  <a:srgbClr val="004494"/>
                </a:solidFill>
              </a:rPr>
              <a:t>Explain </a:t>
            </a:r>
            <a:r>
              <a:rPr lang="en-IE" sz="1800" dirty="0">
                <a:solidFill>
                  <a:srgbClr val="004494"/>
                </a:solidFill>
              </a:rPr>
              <a:t>expertise on </a:t>
            </a:r>
            <a:r>
              <a:rPr lang="en-IE" sz="1800" dirty="0" smtClean="0">
                <a:solidFill>
                  <a:srgbClr val="004494"/>
                </a:solidFill>
              </a:rPr>
              <a:t>OS</a:t>
            </a:r>
            <a:endParaRPr lang="en-IE" sz="1600" dirty="0">
              <a:solidFill>
                <a:srgbClr val="004494"/>
              </a:solidFill>
            </a:endParaRPr>
          </a:p>
          <a:p>
            <a:pPr lvl="1"/>
            <a:r>
              <a:rPr lang="en-IE" sz="1800" dirty="0">
                <a:solidFill>
                  <a:srgbClr val="004494"/>
                </a:solidFill>
              </a:rPr>
              <a:t>List publications, software, data, etc, relevant to the project with qualitative assessment and, where available, persistent </a:t>
            </a:r>
            <a:r>
              <a:rPr lang="en-IE" sz="1800" dirty="0" smtClean="0">
                <a:solidFill>
                  <a:srgbClr val="004494"/>
                </a:solidFill>
              </a:rPr>
              <a:t>identifiers</a:t>
            </a:r>
          </a:p>
          <a:p>
            <a:pPr indent="-228600" algn="just"/>
            <a:r>
              <a:rPr lang="en-US" sz="1600" dirty="0" smtClean="0">
                <a:solidFill>
                  <a:srgbClr val="004494"/>
                </a:solidFill>
              </a:rPr>
              <a:t>Publications </a:t>
            </a:r>
            <a:r>
              <a:rPr lang="en-US" sz="1600" dirty="0">
                <a:solidFill>
                  <a:srgbClr val="004494"/>
                </a:solidFill>
              </a:rPr>
              <a:t>are expected to be open access; datasets are expected to be FAIR and ‘as open as possible, as closed as necessary‘. </a:t>
            </a:r>
            <a:r>
              <a:rPr lang="en-US" sz="1600" b="1" dirty="0">
                <a:solidFill>
                  <a:srgbClr val="004494"/>
                </a:solidFill>
              </a:rPr>
              <a:t>Significance of publications to be evaluated on the basis of proposers’ qualitative assessment </a:t>
            </a:r>
            <a:r>
              <a:rPr lang="en-US" sz="1600" dirty="0">
                <a:solidFill>
                  <a:srgbClr val="004494"/>
                </a:solidFill>
              </a:rPr>
              <a:t>and not per Journal Impact Factor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60995" y="200758"/>
            <a:ext cx="10515600" cy="782357"/>
          </a:xfrm>
        </p:spPr>
        <p:txBody>
          <a:bodyPr/>
          <a:lstStyle/>
          <a:p>
            <a:r>
              <a:rPr lang="en-IE" dirty="0" smtClean="0"/>
              <a:t>Evaluation of proposals and Open </a:t>
            </a:r>
            <a:r>
              <a:rPr lang="en-IE" dirty="0"/>
              <a:t>S</a:t>
            </a:r>
            <a:r>
              <a:rPr lang="en-IE" dirty="0" smtClean="0"/>
              <a:t>cience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5860472" y="1416670"/>
            <a:ext cx="5814291" cy="163133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683491" y="6338608"/>
            <a:ext cx="93841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E" u="sng" dirty="0" smtClean="0">
                <a:solidFill>
                  <a:srgbClr val="004494"/>
                </a:solidFill>
              </a:rPr>
              <a:t>Exceptions:</a:t>
            </a:r>
            <a:r>
              <a:rPr lang="en-IE" dirty="0" smtClean="0">
                <a:solidFill>
                  <a:srgbClr val="004494"/>
                </a:solidFill>
              </a:rPr>
              <a:t> ERC; some EIC programmes for now evaluate OS practices under impact</a:t>
            </a:r>
            <a:endParaRPr lang="en-GB" dirty="0">
              <a:solidFill>
                <a:srgbClr val="00449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577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20437" y="1677843"/>
            <a:ext cx="7148946" cy="4796848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IE" b="1" dirty="0" smtClean="0">
                <a:solidFill>
                  <a:srgbClr val="004494"/>
                </a:solidFill>
              </a:rPr>
              <a:t>Model Grant Agreement (MGA)</a:t>
            </a:r>
          </a:p>
          <a:p>
            <a:pPr>
              <a:buClr>
                <a:srgbClr val="FFC000"/>
              </a:buClr>
            </a:pPr>
            <a:r>
              <a:rPr lang="en-IE" sz="2000" dirty="0" smtClean="0">
                <a:solidFill>
                  <a:srgbClr val="004494"/>
                </a:solidFill>
              </a:rPr>
              <a:t>Legal obligations</a:t>
            </a:r>
            <a:endParaRPr lang="en-IE" sz="2000" dirty="0">
              <a:solidFill>
                <a:srgbClr val="004494"/>
              </a:solidFill>
            </a:endParaRPr>
          </a:p>
          <a:p>
            <a:pPr marL="457200" indent="-457200">
              <a:buAutoNum type="arabicPeriod" startAt="2"/>
            </a:pPr>
            <a:r>
              <a:rPr lang="en-IE" b="1" dirty="0" smtClean="0">
                <a:solidFill>
                  <a:srgbClr val="004494"/>
                </a:solidFill>
              </a:rPr>
              <a:t>Proposal template</a:t>
            </a:r>
          </a:p>
          <a:p>
            <a:pPr marL="0" indent="0">
              <a:buNone/>
            </a:pPr>
            <a:endParaRPr lang="en-IE" sz="2000" dirty="0">
              <a:solidFill>
                <a:srgbClr val="004494"/>
              </a:solidFill>
            </a:endParaRPr>
          </a:p>
          <a:p>
            <a:pPr marL="0" indent="0">
              <a:buNone/>
            </a:pPr>
            <a:r>
              <a:rPr lang="en-IE" b="1" dirty="0" smtClean="0">
                <a:solidFill>
                  <a:srgbClr val="004494"/>
                </a:solidFill>
              </a:rPr>
              <a:t>3</a:t>
            </a:r>
            <a:r>
              <a:rPr lang="en-IE" b="1" dirty="0">
                <a:solidFill>
                  <a:srgbClr val="004494"/>
                </a:solidFill>
              </a:rPr>
              <a:t>. Annotated Grant </a:t>
            </a:r>
            <a:r>
              <a:rPr lang="en-IE" b="1" dirty="0" smtClean="0">
                <a:solidFill>
                  <a:srgbClr val="004494"/>
                </a:solidFill>
              </a:rPr>
              <a:t>Agreement (AGA)</a:t>
            </a:r>
          </a:p>
          <a:p>
            <a:pPr>
              <a:buClr>
                <a:srgbClr val="FFC000"/>
              </a:buClr>
            </a:pPr>
            <a:r>
              <a:rPr lang="en-IE" sz="2000" dirty="0">
                <a:solidFill>
                  <a:srgbClr val="004494"/>
                </a:solidFill>
              </a:rPr>
              <a:t>E</a:t>
            </a:r>
            <a:r>
              <a:rPr lang="en-IE" sz="2000" dirty="0" smtClean="0">
                <a:solidFill>
                  <a:srgbClr val="004494"/>
                </a:solidFill>
              </a:rPr>
              <a:t>nriches </a:t>
            </a:r>
            <a:r>
              <a:rPr lang="en-IE" sz="2000" dirty="0">
                <a:solidFill>
                  <a:srgbClr val="004494"/>
                </a:solidFill>
              </a:rPr>
              <a:t>understanding of requirements of the </a:t>
            </a:r>
            <a:r>
              <a:rPr lang="en-IE" sz="2000" dirty="0" smtClean="0">
                <a:solidFill>
                  <a:srgbClr val="004494"/>
                </a:solidFill>
              </a:rPr>
              <a:t>FP</a:t>
            </a:r>
            <a:endParaRPr lang="en-IE" dirty="0">
              <a:solidFill>
                <a:srgbClr val="004494"/>
              </a:solidFill>
            </a:endParaRPr>
          </a:p>
          <a:p>
            <a:pPr marL="0" indent="0">
              <a:buNone/>
            </a:pPr>
            <a:r>
              <a:rPr lang="en-IE" b="1" dirty="0" smtClean="0">
                <a:solidFill>
                  <a:srgbClr val="004494"/>
                </a:solidFill>
              </a:rPr>
              <a:t>4. Horizon Programme Guide</a:t>
            </a:r>
          </a:p>
          <a:p>
            <a:pPr>
              <a:buClr>
                <a:srgbClr val="FFC000"/>
              </a:buClr>
            </a:pPr>
            <a:r>
              <a:rPr lang="en-IE" sz="2000" dirty="0">
                <a:solidFill>
                  <a:srgbClr val="004494"/>
                </a:solidFill>
              </a:rPr>
              <a:t>U</a:t>
            </a:r>
            <a:r>
              <a:rPr lang="en-IE" sz="2000" dirty="0" smtClean="0">
                <a:solidFill>
                  <a:srgbClr val="004494"/>
                </a:solidFill>
              </a:rPr>
              <a:t>seful </a:t>
            </a:r>
            <a:r>
              <a:rPr lang="en-IE" sz="2000" dirty="0">
                <a:solidFill>
                  <a:srgbClr val="004494"/>
                </a:solidFill>
              </a:rPr>
              <a:t>resources to proposers for relevant planning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Resources on OS in Horizon Europe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 flipH="1">
            <a:off x="8368146" y="1749684"/>
            <a:ext cx="382385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dirty="0">
                <a:solidFill>
                  <a:srgbClr val="004494"/>
                </a:solidFill>
              </a:rPr>
              <a:t>Drafts available on Funding &amp; Tenders </a:t>
            </a:r>
            <a:r>
              <a:rPr lang="en-IE" sz="2000" dirty="0" smtClean="0">
                <a:solidFill>
                  <a:srgbClr val="004494"/>
                </a:solidFill>
              </a:rPr>
              <a:t>portal : </a:t>
            </a:r>
            <a:r>
              <a:rPr lang="en-IE" sz="2000" dirty="0" smtClean="0">
                <a:solidFill>
                  <a:srgbClr val="004494"/>
                </a:solidFill>
                <a:hlinkClick r:id="rId2"/>
              </a:rPr>
              <a:t>link</a:t>
            </a:r>
            <a:endParaRPr lang="en-IE" sz="2000" dirty="0">
              <a:solidFill>
                <a:srgbClr val="004494"/>
              </a:solidFill>
            </a:endParaRPr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8485196" y="4565133"/>
            <a:ext cx="339247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E" b="1" dirty="0">
                <a:solidFill>
                  <a:schemeClr val="accent3">
                    <a:lumMod val="75000"/>
                  </a:schemeClr>
                </a:solidFill>
              </a:rPr>
              <a:t>Coming </a:t>
            </a:r>
            <a:r>
              <a:rPr lang="en-IE" b="1" dirty="0" smtClean="0">
                <a:solidFill>
                  <a:schemeClr val="accent3">
                    <a:lumMod val="75000"/>
                  </a:schemeClr>
                </a:solidFill>
              </a:rPr>
              <a:t>soon in the same place…</a:t>
            </a:r>
            <a:endParaRPr lang="en-IE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6982691" y="4565134"/>
            <a:ext cx="1209964" cy="3693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6967326" y="2057460"/>
            <a:ext cx="1209964" cy="3693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569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838199" y="1825624"/>
            <a:ext cx="10905699" cy="4890485"/>
          </a:xfrm>
        </p:spPr>
        <p:txBody>
          <a:bodyPr/>
          <a:lstStyle/>
          <a:p>
            <a:r>
              <a:rPr lang="en-US" dirty="0"/>
              <a:t>Webinar: </a:t>
            </a:r>
            <a:r>
              <a:rPr lang="en-US" dirty="0">
                <a:hlinkClick r:id="rId2"/>
              </a:rPr>
              <a:t>How to prepare a successful proposal in Horizon Europe </a:t>
            </a:r>
            <a:r>
              <a:rPr lang="en-US" dirty="0"/>
              <a:t>(24 March 2021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Open Science at 00:53:00</a:t>
            </a:r>
          </a:p>
          <a:p>
            <a:pPr lvl="1"/>
            <a:r>
              <a:rPr lang="en-US" dirty="0" smtClean="0"/>
              <a:t>Q&amp;A (including on Open Science) from 1:09:00</a:t>
            </a:r>
          </a:p>
          <a:p>
            <a:r>
              <a:rPr lang="en-US" dirty="0"/>
              <a:t>Webinar: </a:t>
            </a:r>
            <a:r>
              <a:rPr lang="en-US" dirty="0">
                <a:hlinkClick r:id="rId3"/>
              </a:rPr>
              <a:t>A successful proposal for Horizon Europe: Scientific-technical excellence is key, but don’t forget the other aspects </a:t>
            </a:r>
            <a:r>
              <a:rPr lang="en-US" dirty="0"/>
              <a:t>(21 April 2021</a:t>
            </a:r>
            <a:r>
              <a:rPr lang="en-US" dirty="0" smtClean="0"/>
              <a:t>)</a:t>
            </a:r>
          </a:p>
          <a:p>
            <a:pPr lvl="1"/>
            <a:r>
              <a:rPr lang="en-GB" dirty="0"/>
              <a:t>Presentation: </a:t>
            </a:r>
            <a:r>
              <a:rPr lang="en-GB" u="sng" dirty="0">
                <a:hlinkClick r:id="rId4"/>
              </a:rPr>
              <a:t>Open </a:t>
            </a:r>
            <a:r>
              <a:rPr lang="en-GB" u="sng" dirty="0" smtClean="0">
                <a:hlinkClick r:id="rId4"/>
              </a:rPr>
              <a:t>Science</a:t>
            </a:r>
            <a:endParaRPr lang="en-GB" u="sng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Open Science in Horizon Europe </a:t>
            </a:r>
            <a:r>
              <a:rPr lang="fr-BE" dirty="0" err="1" smtClean="0"/>
              <a:t>explained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9287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0817" y="2208555"/>
            <a:ext cx="10905699" cy="4785382"/>
          </a:xfrm>
        </p:spPr>
        <p:txBody>
          <a:bodyPr/>
          <a:lstStyle/>
          <a:p>
            <a:pPr marL="0" indent="0">
              <a:buNone/>
            </a:pPr>
            <a:r>
              <a:rPr lang="en-GB" sz="2000" b="1" dirty="0" smtClean="0">
                <a:solidFill>
                  <a:srgbClr val="FFC000"/>
                </a:solidFill>
              </a:rPr>
              <a:t>Why Open Research Europe?</a:t>
            </a:r>
          </a:p>
          <a:p>
            <a:r>
              <a:rPr lang="en-GB" sz="2000" b="1" dirty="0" smtClean="0">
                <a:solidFill>
                  <a:srgbClr val="004494"/>
                </a:solidFill>
              </a:rPr>
              <a:t>Support our open access policy </a:t>
            </a:r>
            <a:r>
              <a:rPr lang="en-GB" sz="2000" dirty="0" smtClean="0">
                <a:solidFill>
                  <a:srgbClr val="004494"/>
                </a:solidFill>
              </a:rPr>
              <a:t>and beneficiary capacity to adhere to it and </a:t>
            </a:r>
            <a:r>
              <a:rPr lang="en-GB" sz="2000" dirty="0" smtClean="0">
                <a:solidFill>
                  <a:srgbClr val="004494"/>
                </a:solidFill>
              </a:rPr>
              <a:t>enable publishing </a:t>
            </a:r>
            <a:r>
              <a:rPr lang="en-GB" sz="2000" dirty="0" smtClean="0">
                <a:solidFill>
                  <a:srgbClr val="004494"/>
                </a:solidFill>
              </a:rPr>
              <a:t>post-grant</a:t>
            </a:r>
          </a:p>
          <a:p>
            <a:r>
              <a:rPr lang="en-GB" sz="2000" b="1" dirty="0" smtClean="0">
                <a:solidFill>
                  <a:srgbClr val="004494"/>
                </a:solidFill>
              </a:rPr>
              <a:t>Lead </a:t>
            </a:r>
            <a:r>
              <a:rPr lang="en-GB" sz="2000" b="1" dirty="0" smtClean="0">
                <a:solidFill>
                  <a:srgbClr val="004494"/>
                </a:solidFill>
              </a:rPr>
              <a:t>by example in operationalising open science </a:t>
            </a:r>
            <a:r>
              <a:rPr lang="en-GB" sz="2000" dirty="0" smtClean="0">
                <a:solidFill>
                  <a:srgbClr val="004494"/>
                </a:solidFill>
              </a:rPr>
              <a:t>principles within scientific publishing and </a:t>
            </a:r>
            <a:r>
              <a:rPr lang="en-GB" sz="2000" dirty="0" smtClean="0">
                <a:solidFill>
                  <a:srgbClr val="004494"/>
                </a:solidFill>
              </a:rPr>
              <a:t>enable </a:t>
            </a:r>
            <a:r>
              <a:rPr lang="en-GB" sz="2000" dirty="0" smtClean="0">
                <a:solidFill>
                  <a:srgbClr val="004494"/>
                </a:solidFill>
              </a:rPr>
              <a:t>the European Research Area</a:t>
            </a:r>
          </a:p>
          <a:p>
            <a:r>
              <a:rPr lang="en-GB" sz="2000" b="1" dirty="0" smtClean="0">
                <a:solidFill>
                  <a:srgbClr val="004494"/>
                </a:solidFill>
              </a:rPr>
              <a:t>Contribute to transparency and cost-effectiveness</a:t>
            </a:r>
            <a:r>
              <a:rPr lang="en-GB" sz="2000" dirty="0" smtClean="0">
                <a:solidFill>
                  <a:srgbClr val="004494"/>
                </a:solidFill>
              </a:rPr>
              <a:t> and explore sustainable open access publishing business models</a:t>
            </a:r>
          </a:p>
          <a:p>
            <a:pPr marL="0" indent="0">
              <a:buNone/>
            </a:pPr>
            <a:r>
              <a:rPr lang="en-GB" sz="2000" b="1" dirty="0">
                <a:solidFill>
                  <a:srgbClr val="FFC000"/>
                </a:solidFill>
              </a:rPr>
              <a:t>What is Open Research Europe?</a:t>
            </a:r>
          </a:p>
          <a:p>
            <a:r>
              <a:rPr lang="en-US" sz="2000" b="1" dirty="0">
                <a:solidFill>
                  <a:srgbClr val="004494"/>
                </a:solidFill>
              </a:rPr>
              <a:t>A peer-reviewed </a:t>
            </a:r>
            <a:r>
              <a:rPr lang="en-US" sz="2000" dirty="0">
                <a:solidFill>
                  <a:srgbClr val="004494"/>
                </a:solidFill>
              </a:rPr>
              <a:t>publishing platform. Not a repository. Post-publication peer-review model. First you publish, then review takes place. Publication and review reports open access under CC </a:t>
            </a:r>
            <a:r>
              <a:rPr lang="en-US" sz="2000" dirty="0" smtClean="0">
                <a:solidFill>
                  <a:srgbClr val="004494"/>
                </a:solidFill>
              </a:rPr>
              <a:t>BY licenses</a:t>
            </a:r>
            <a:endParaRPr lang="en-US" sz="2000" b="1" dirty="0">
              <a:solidFill>
                <a:srgbClr val="004494"/>
              </a:solidFill>
            </a:endParaRPr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70720" y="366116"/>
            <a:ext cx="10515600" cy="782357"/>
          </a:xfrm>
        </p:spPr>
        <p:txBody>
          <a:bodyPr/>
          <a:lstStyle/>
          <a:p>
            <a:r>
              <a:rPr lang="en-US" dirty="0" smtClean="0">
                <a:hlinkClick r:id="rId3"/>
              </a:rPr>
              <a:t>Open Research Europe</a:t>
            </a:r>
            <a:endParaRPr lang="en-GB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/>
          <a:srcRect l="48989" b="3237"/>
          <a:stretch/>
        </p:blipFill>
        <p:spPr>
          <a:xfrm>
            <a:off x="9258301" y="28834"/>
            <a:ext cx="2933699" cy="25527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8223" y="1505127"/>
            <a:ext cx="4650078" cy="107640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817" y="1485755"/>
            <a:ext cx="640631" cy="70223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970720" y="1656516"/>
            <a:ext cx="24833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BE" dirty="0">
                <a:solidFill>
                  <a:srgbClr val="004494"/>
                </a:solidFill>
              </a:rPr>
              <a:t> </a:t>
            </a:r>
            <a:r>
              <a:rPr lang="en-US" dirty="0">
                <a:hlinkClick r:id="rId7"/>
              </a:rPr>
              <a:t>@</a:t>
            </a:r>
            <a:r>
              <a:rPr lang="en-US" dirty="0" err="1">
                <a:hlinkClick r:id="rId7"/>
              </a:rPr>
              <a:t>OpenResearch_EU</a:t>
            </a:r>
            <a:endParaRPr lang="en-US" dirty="0">
              <a:solidFill>
                <a:srgbClr val="00449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18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 smtClean="0"/>
              <a:t>Thank you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24" y="4858246"/>
            <a:ext cx="1023496" cy="358097"/>
          </a:xfrm>
          <a:prstGeom prst="rect">
            <a:avLst/>
          </a:prstGeo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-498458" y="5405730"/>
            <a:ext cx="3965560" cy="10089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200" b="1" dirty="0" smtClean="0"/>
              <a:t>© European Union 2021</a:t>
            </a:r>
          </a:p>
          <a:p>
            <a:pPr marL="0" indent="0" algn="ctr">
              <a:buNone/>
            </a:pPr>
            <a:r>
              <a:rPr lang="en-US" sz="1200" dirty="0" smtClean="0"/>
              <a:t>Reuse of this presentation </a:t>
            </a:r>
            <a:r>
              <a:rPr lang="en-US" sz="1200" dirty="0" err="1" smtClean="0"/>
              <a:t>authorised</a:t>
            </a:r>
            <a:r>
              <a:rPr lang="en-US" sz="1200" dirty="0" smtClean="0"/>
              <a:t> </a:t>
            </a:r>
            <a:br>
              <a:rPr lang="en-US" sz="1200" dirty="0" smtClean="0"/>
            </a:br>
            <a:r>
              <a:rPr lang="en-US" sz="1200" dirty="0" smtClean="0"/>
              <a:t>under the CC BY 4.0 license.</a:t>
            </a:r>
            <a:endParaRPr lang="en-GB" sz="1200" dirty="0" smtClean="0"/>
          </a:p>
        </p:txBody>
      </p:sp>
    </p:spTree>
    <p:extLst>
      <p:ext uri="{BB962C8B-B14F-4D97-AF65-F5344CB8AC3E}">
        <p14:creationId xmlns:p14="http://schemas.microsoft.com/office/powerpoint/2010/main" val="4273619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93617" y="1797916"/>
            <a:ext cx="10905699" cy="3881904"/>
          </a:xfrm>
        </p:spPr>
        <p:txBody>
          <a:bodyPr/>
          <a:lstStyle/>
          <a:p>
            <a:pPr marL="0" indent="0" algn="ctr"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None/>
            </a:pPr>
            <a:r>
              <a:rPr lang="en-US" sz="2200" b="1" i="1" dirty="0" smtClean="0">
                <a:solidFill>
                  <a:srgbClr val="004494"/>
                </a:solidFill>
              </a:rPr>
              <a:t>‘Open science </a:t>
            </a:r>
            <a:r>
              <a:rPr lang="en-US" sz="2200" i="1" dirty="0">
                <a:solidFill>
                  <a:srgbClr val="004494"/>
                </a:solidFill>
              </a:rPr>
              <a:t>means an approach to the scientific process based on open cooperative work, tools and diffusing </a:t>
            </a:r>
            <a:r>
              <a:rPr lang="en-US" sz="2200" i="1" dirty="0" smtClean="0">
                <a:solidFill>
                  <a:srgbClr val="004494"/>
                </a:solidFill>
              </a:rPr>
              <a:t>knowledge’</a:t>
            </a:r>
            <a:endParaRPr lang="en-US" sz="2200" i="1" dirty="0">
              <a:solidFill>
                <a:srgbClr val="004494"/>
              </a:solidFill>
            </a:endParaRPr>
          </a:p>
          <a:p>
            <a:pPr marL="0" indent="0" algn="ctr"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None/>
            </a:pPr>
            <a:r>
              <a:rPr lang="en-US" sz="1800" dirty="0">
                <a:solidFill>
                  <a:srgbClr val="004494"/>
                </a:solidFill>
              </a:rPr>
              <a:t>(Horizon Europe Regulation and Model Grant Agreement</a:t>
            </a:r>
            <a:r>
              <a:rPr lang="en-US" sz="1800" dirty="0" smtClean="0">
                <a:solidFill>
                  <a:srgbClr val="004494"/>
                </a:solidFill>
              </a:rPr>
              <a:t>)</a:t>
            </a:r>
          </a:p>
          <a:p>
            <a:pPr marL="0" indent="0" algn="ctr"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None/>
            </a:pPr>
            <a:endParaRPr lang="en-US" sz="1800" dirty="0">
              <a:solidFill>
                <a:srgbClr val="004494"/>
              </a:solidFill>
            </a:endParaRPr>
          </a:p>
          <a:p>
            <a:pPr>
              <a:buClr>
                <a:srgbClr val="FFC000"/>
              </a:buClr>
            </a:pPr>
            <a:r>
              <a:rPr lang="en-US" sz="2000" dirty="0" smtClean="0">
                <a:solidFill>
                  <a:srgbClr val="004494"/>
                </a:solidFill>
              </a:rPr>
              <a:t>Open </a:t>
            </a:r>
            <a:r>
              <a:rPr lang="en-US" sz="2000" dirty="0">
                <a:solidFill>
                  <a:srgbClr val="004494"/>
                </a:solidFill>
              </a:rPr>
              <a:t>science has the potential to increase</a:t>
            </a:r>
          </a:p>
          <a:p>
            <a:pPr lvl="1">
              <a:buClr>
                <a:srgbClr val="FFC000"/>
              </a:buClr>
            </a:pPr>
            <a:r>
              <a:rPr lang="en-US" sz="1800" b="1" dirty="0">
                <a:solidFill>
                  <a:srgbClr val="004494"/>
                </a:solidFill>
              </a:rPr>
              <a:t>Quality &amp; efficiency of R&amp;I</a:t>
            </a:r>
            <a:r>
              <a:rPr lang="en-US" sz="1800" dirty="0">
                <a:solidFill>
                  <a:srgbClr val="004494"/>
                </a:solidFill>
              </a:rPr>
              <a:t>, if all the produced results are shared, made reusable, and if their reproducibility is improved</a:t>
            </a:r>
          </a:p>
          <a:p>
            <a:pPr lvl="1">
              <a:buClr>
                <a:srgbClr val="FFC000"/>
              </a:buClr>
            </a:pPr>
            <a:r>
              <a:rPr lang="en-US" sz="1800" b="1" dirty="0">
                <a:solidFill>
                  <a:srgbClr val="004494"/>
                </a:solidFill>
              </a:rPr>
              <a:t>Creativity</a:t>
            </a:r>
            <a:r>
              <a:rPr lang="en-US" sz="1800" dirty="0">
                <a:solidFill>
                  <a:srgbClr val="004494"/>
                </a:solidFill>
              </a:rPr>
              <a:t>, through collective intelligence and cross-disciplinary research that does not require laborious data wrangling</a:t>
            </a:r>
          </a:p>
          <a:p>
            <a:pPr lvl="1">
              <a:buClr>
                <a:srgbClr val="FFC000"/>
              </a:buClr>
            </a:pPr>
            <a:r>
              <a:rPr lang="en-US" sz="1800" b="1" dirty="0">
                <a:solidFill>
                  <a:srgbClr val="004494"/>
                </a:solidFill>
              </a:rPr>
              <a:t>Trust</a:t>
            </a:r>
            <a:r>
              <a:rPr lang="en-US" sz="1800" dirty="0">
                <a:solidFill>
                  <a:srgbClr val="004494"/>
                </a:solidFill>
              </a:rPr>
              <a:t> in the science system, by engaging both researchers &amp; citizens</a:t>
            </a:r>
          </a:p>
          <a:p>
            <a:endParaRPr lang="en-GB" sz="2000" dirty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we need Open Science?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76021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636604225"/>
              </p:ext>
            </p:extLst>
          </p:nvPr>
        </p:nvGraphicFramePr>
        <p:xfrm>
          <a:off x="542551" y="1769110"/>
          <a:ext cx="11307704" cy="50011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970722" y="417546"/>
            <a:ext cx="10515600" cy="782357"/>
          </a:xfrm>
        </p:spPr>
        <p:txBody>
          <a:bodyPr/>
          <a:lstStyle/>
          <a:p>
            <a:r>
              <a:rPr lang="en-GB" dirty="0" smtClean="0"/>
              <a:t>From FP7 to Horizon Europe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1904999" y="3516085"/>
            <a:ext cx="1210588" cy="64633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IE" sz="3600" b="1" dirty="0" smtClean="0">
                <a:solidFill>
                  <a:schemeClr val="bg1"/>
                </a:solidFill>
              </a:rPr>
              <a:t>2008</a:t>
            </a:r>
            <a:endParaRPr lang="en-GB" sz="3600" b="1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23228" y="2009519"/>
            <a:ext cx="1210588" cy="646331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IE" sz="3600" b="1" dirty="0" smtClean="0">
                <a:solidFill>
                  <a:schemeClr val="bg1"/>
                </a:solidFill>
              </a:rPr>
              <a:t>2014</a:t>
            </a:r>
            <a:endParaRPr lang="en-GB" sz="3600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786258" y="1122779"/>
            <a:ext cx="1210588" cy="646331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IE" sz="3600" b="1" dirty="0" smtClean="0">
                <a:solidFill>
                  <a:schemeClr val="bg1"/>
                </a:solidFill>
              </a:rPr>
              <a:t>2021</a:t>
            </a:r>
            <a:endParaRPr lang="en-GB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76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94751" y="3257694"/>
            <a:ext cx="10156297" cy="2387600"/>
          </a:xfrm>
        </p:spPr>
        <p:txBody>
          <a:bodyPr/>
          <a:lstStyle/>
          <a:p>
            <a:r>
              <a:rPr lang="en-IE" dirty="0" smtClean="0"/>
              <a:t>The Model Grant Agreement</a:t>
            </a:r>
            <a:br>
              <a:rPr lang="en-IE" dirty="0" smtClean="0"/>
            </a:br>
            <a:r>
              <a:rPr lang="en-IE" dirty="0"/>
              <a:t/>
            </a:r>
            <a:br>
              <a:rPr lang="en-IE" dirty="0"/>
            </a:br>
            <a:r>
              <a:rPr lang="en-IE" sz="2400" dirty="0" smtClean="0"/>
              <a:t>1. Open access to publications </a:t>
            </a:r>
            <a:br>
              <a:rPr lang="en-IE" sz="2400" dirty="0" smtClean="0"/>
            </a:br>
            <a:r>
              <a:rPr lang="en-IE" sz="2400" dirty="0" smtClean="0"/>
              <a:t>2. Research Data Management </a:t>
            </a:r>
            <a:br>
              <a:rPr lang="en-IE" sz="2400" dirty="0" smtClean="0"/>
            </a:br>
            <a:r>
              <a:rPr lang="en-IE" sz="2400" dirty="0" smtClean="0"/>
              <a:t>3. Additional open science practices </a:t>
            </a:r>
            <a:br>
              <a:rPr lang="en-IE" sz="2400" dirty="0" smtClean="0"/>
            </a:br>
            <a:r>
              <a:rPr lang="en-IE" sz="2400" dirty="0" smtClean="0"/>
              <a:t/>
            </a:r>
            <a:br>
              <a:rPr lang="en-IE" sz="2400" dirty="0" smtClean="0"/>
            </a:br>
            <a:endParaRPr lang="en-GB" sz="1200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3561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3116" y="1580812"/>
            <a:ext cx="11068528" cy="4635162"/>
          </a:xfrm>
        </p:spPr>
        <p:txBody>
          <a:bodyPr/>
          <a:lstStyle/>
          <a:p>
            <a:pPr marL="0" indent="0" algn="just">
              <a:spcBef>
                <a:spcPts val="2400"/>
              </a:spcBef>
              <a:spcAft>
                <a:spcPts val="0"/>
              </a:spcAft>
              <a:buClr>
                <a:srgbClr val="FFC000"/>
              </a:buClr>
              <a:buNone/>
            </a:pPr>
            <a:r>
              <a:rPr lang="en-US" sz="2200" dirty="0" smtClean="0">
                <a:solidFill>
                  <a:srgbClr val="004494"/>
                </a:solidFill>
              </a:rPr>
              <a:t>Beneficiaries must </a:t>
            </a:r>
            <a:r>
              <a:rPr lang="en-US" sz="2200" dirty="0">
                <a:solidFill>
                  <a:srgbClr val="004494"/>
                </a:solidFill>
              </a:rPr>
              <a:t>ensure </a:t>
            </a:r>
            <a:r>
              <a:rPr lang="en-US" sz="2200" b="1" dirty="0" smtClean="0">
                <a:solidFill>
                  <a:srgbClr val="004494"/>
                </a:solidFill>
              </a:rPr>
              <a:t>OA to peer-reviewed scientific publications </a:t>
            </a:r>
            <a:r>
              <a:rPr lang="en-US" sz="2200" dirty="0" smtClean="0">
                <a:solidFill>
                  <a:srgbClr val="004494"/>
                </a:solidFill>
              </a:rPr>
              <a:t>relating </a:t>
            </a:r>
            <a:r>
              <a:rPr lang="en-US" sz="2200" dirty="0">
                <a:solidFill>
                  <a:srgbClr val="004494"/>
                </a:solidFill>
              </a:rPr>
              <a:t>to their results. </a:t>
            </a:r>
            <a:r>
              <a:rPr lang="en-US" sz="2000" dirty="0" smtClean="0">
                <a:solidFill>
                  <a:srgbClr val="004494"/>
                </a:solidFill>
              </a:rPr>
              <a:t>In </a:t>
            </a:r>
            <a:r>
              <a:rPr lang="en-US" sz="2000" dirty="0">
                <a:solidFill>
                  <a:srgbClr val="004494"/>
                </a:solidFill>
              </a:rPr>
              <a:t>particular, </a:t>
            </a:r>
            <a:r>
              <a:rPr lang="en-US" sz="2000" b="1" dirty="0">
                <a:solidFill>
                  <a:srgbClr val="004494"/>
                </a:solidFill>
              </a:rPr>
              <a:t>they must ensure</a:t>
            </a:r>
            <a:r>
              <a:rPr lang="en-US" sz="2000" dirty="0" smtClean="0">
                <a:solidFill>
                  <a:srgbClr val="004494"/>
                </a:solidFill>
              </a:rPr>
              <a:t>:</a:t>
            </a:r>
            <a:endParaRPr lang="en-US" sz="2000" dirty="0">
              <a:solidFill>
                <a:srgbClr val="004494"/>
              </a:solidFill>
            </a:endParaRPr>
          </a:p>
          <a:p>
            <a:pPr lvl="1" algn="just">
              <a:spcBef>
                <a:spcPts val="2400"/>
              </a:spcBef>
              <a:spcAft>
                <a:spcPts val="0"/>
              </a:spcAft>
              <a:buClr>
                <a:srgbClr val="FFC000"/>
              </a:buClr>
              <a:buFont typeface="Wingdings" panose="05000000000000000000" pitchFamily="2" charset="2"/>
              <a:buChar char="q"/>
            </a:pPr>
            <a:r>
              <a:rPr lang="en-US" dirty="0" smtClean="0">
                <a:solidFill>
                  <a:srgbClr val="004494"/>
                </a:solidFill>
              </a:rPr>
              <a:t> at </a:t>
            </a:r>
            <a:r>
              <a:rPr lang="en-US" dirty="0">
                <a:solidFill>
                  <a:srgbClr val="004494"/>
                </a:solidFill>
              </a:rPr>
              <a:t>the latest </a:t>
            </a:r>
            <a:r>
              <a:rPr lang="en-US" dirty="0" smtClean="0">
                <a:solidFill>
                  <a:srgbClr val="004494"/>
                </a:solidFill>
              </a:rPr>
              <a:t>upon publication</a:t>
            </a:r>
            <a:r>
              <a:rPr lang="en-US" dirty="0">
                <a:solidFill>
                  <a:srgbClr val="004494"/>
                </a:solidFill>
              </a:rPr>
              <a:t>, </a:t>
            </a:r>
            <a:r>
              <a:rPr lang="en-US" b="1" dirty="0">
                <a:solidFill>
                  <a:srgbClr val="004494"/>
                </a:solidFill>
              </a:rPr>
              <a:t>deposition</a:t>
            </a:r>
            <a:r>
              <a:rPr lang="en-US" dirty="0">
                <a:solidFill>
                  <a:srgbClr val="004494"/>
                </a:solidFill>
              </a:rPr>
              <a:t> of the AAM or VoR in a trusted repository </a:t>
            </a:r>
            <a:r>
              <a:rPr lang="en-US" dirty="0" smtClean="0">
                <a:solidFill>
                  <a:srgbClr val="004494"/>
                </a:solidFill>
              </a:rPr>
              <a:t>+ </a:t>
            </a:r>
            <a:r>
              <a:rPr lang="en-US" b="1" dirty="0" smtClean="0">
                <a:solidFill>
                  <a:srgbClr val="004494"/>
                </a:solidFill>
              </a:rPr>
              <a:t>immediate open </a:t>
            </a:r>
            <a:r>
              <a:rPr lang="en-US" b="1" dirty="0">
                <a:solidFill>
                  <a:srgbClr val="004494"/>
                </a:solidFill>
              </a:rPr>
              <a:t>access </a:t>
            </a:r>
            <a:r>
              <a:rPr lang="en-US" b="1" dirty="0" smtClean="0">
                <a:solidFill>
                  <a:srgbClr val="004494"/>
                </a:solidFill>
              </a:rPr>
              <a:t>via </a:t>
            </a:r>
            <a:r>
              <a:rPr lang="en-US" b="1" dirty="0">
                <a:solidFill>
                  <a:srgbClr val="004494"/>
                </a:solidFill>
              </a:rPr>
              <a:t>the </a:t>
            </a:r>
            <a:r>
              <a:rPr lang="en-US" b="1" dirty="0" smtClean="0">
                <a:solidFill>
                  <a:srgbClr val="004494"/>
                </a:solidFill>
              </a:rPr>
              <a:t>repository</a:t>
            </a:r>
            <a:r>
              <a:rPr lang="en-US" dirty="0" smtClean="0">
                <a:solidFill>
                  <a:srgbClr val="004494"/>
                </a:solidFill>
              </a:rPr>
              <a:t> </a:t>
            </a:r>
            <a:r>
              <a:rPr lang="en-US" dirty="0">
                <a:solidFill>
                  <a:srgbClr val="004494"/>
                </a:solidFill>
              </a:rPr>
              <a:t>under </a:t>
            </a:r>
            <a:r>
              <a:rPr lang="en-US" b="1" dirty="0" smtClean="0">
                <a:solidFill>
                  <a:srgbClr val="004494"/>
                </a:solidFill>
              </a:rPr>
              <a:t>CC BY</a:t>
            </a:r>
            <a:r>
              <a:rPr lang="en-US" dirty="0" smtClean="0">
                <a:solidFill>
                  <a:srgbClr val="004494"/>
                </a:solidFill>
              </a:rPr>
              <a:t> </a:t>
            </a:r>
            <a:r>
              <a:rPr lang="en-US" dirty="0">
                <a:solidFill>
                  <a:srgbClr val="004494"/>
                </a:solidFill>
              </a:rPr>
              <a:t>or </a:t>
            </a:r>
            <a:r>
              <a:rPr lang="en-US" dirty="0" smtClean="0">
                <a:solidFill>
                  <a:srgbClr val="004494"/>
                </a:solidFill>
              </a:rPr>
              <a:t> equivalent license (CC BY-NC/CC BY-ND are allowed for long-text formats) </a:t>
            </a:r>
            <a:endParaRPr lang="en-US" dirty="0">
              <a:solidFill>
                <a:srgbClr val="004494"/>
              </a:solidFill>
            </a:endParaRPr>
          </a:p>
          <a:p>
            <a:pPr lvl="1" algn="just">
              <a:spcBef>
                <a:spcPts val="2400"/>
              </a:spcBef>
              <a:spcAft>
                <a:spcPts val="0"/>
              </a:spcAft>
              <a:buClr>
                <a:srgbClr val="FFC000"/>
              </a:buClr>
              <a:buFont typeface="Wingdings" panose="05000000000000000000" pitchFamily="2" charset="2"/>
              <a:buChar char="q"/>
            </a:pPr>
            <a:r>
              <a:rPr lang="en-US" dirty="0" smtClean="0">
                <a:solidFill>
                  <a:srgbClr val="004494"/>
                </a:solidFill>
              </a:rPr>
              <a:t> </a:t>
            </a:r>
            <a:r>
              <a:rPr lang="en-US" b="1" dirty="0" smtClean="0">
                <a:solidFill>
                  <a:srgbClr val="004494"/>
                </a:solidFill>
              </a:rPr>
              <a:t>information</a:t>
            </a:r>
            <a:r>
              <a:rPr lang="en-US" dirty="0" smtClean="0">
                <a:solidFill>
                  <a:srgbClr val="004494"/>
                </a:solidFill>
              </a:rPr>
              <a:t> via </a:t>
            </a:r>
            <a:r>
              <a:rPr lang="en-US" dirty="0">
                <a:solidFill>
                  <a:srgbClr val="004494"/>
                </a:solidFill>
              </a:rPr>
              <a:t>the repository about any research </a:t>
            </a:r>
            <a:r>
              <a:rPr lang="en-US" dirty="0" smtClean="0">
                <a:solidFill>
                  <a:srgbClr val="004494"/>
                </a:solidFill>
              </a:rPr>
              <a:t>output/tools/instruments </a:t>
            </a:r>
            <a:r>
              <a:rPr lang="en-US" dirty="0">
                <a:solidFill>
                  <a:srgbClr val="004494"/>
                </a:solidFill>
              </a:rPr>
              <a:t>needed to </a:t>
            </a:r>
            <a:r>
              <a:rPr lang="en-US" b="1" dirty="0">
                <a:solidFill>
                  <a:srgbClr val="004494"/>
                </a:solidFill>
              </a:rPr>
              <a:t>validate the conclusions of the scientific </a:t>
            </a:r>
            <a:r>
              <a:rPr lang="en-US" b="1" dirty="0" smtClean="0">
                <a:solidFill>
                  <a:srgbClr val="004494"/>
                </a:solidFill>
              </a:rPr>
              <a:t>publication</a:t>
            </a:r>
          </a:p>
          <a:p>
            <a:pPr marL="0" indent="0" algn="just">
              <a:spcBef>
                <a:spcPts val="1800"/>
              </a:spcBef>
              <a:spcAft>
                <a:spcPts val="0"/>
              </a:spcAft>
              <a:buClr>
                <a:srgbClr val="FFC000"/>
              </a:buClr>
              <a:buNone/>
            </a:pPr>
            <a:r>
              <a:rPr lang="en-US" sz="2000" b="1" dirty="0" smtClean="0">
                <a:solidFill>
                  <a:srgbClr val="004494"/>
                </a:solidFill>
              </a:rPr>
              <a:t>Metadata must </a:t>
            </a:r>
            <a:r>
              <a:rPr lang="en-US" sz="2000" b="1" dirty="0">
                <a:solidFill>
                  <a:srgbClr val="004494"/>
                </a:solidFill>
              </a:rPr>
              <a:t>be open </a:t>
            </a:r>
            <a:r>
              <a:rPr lang="en-US" sz="2000" dirty="0">
                <a:solidFill>
                  <a:srgbClr val="004494"/>
                </a:solidFill>
              </a:rPr>
              <a:t>under </a:t>
            </a:r>
            <a:r>
              <a:rPr lang="en-US" sz="2000" dirty="0" smtClean="0">
                <a:solidFill>
                  <a:srgbClr val="004494"/>
                </a:solidFill>
              </a:rPr>
              <a:t>CC 0 </a:t>
            </a:r>
            <a:r>
              <a:rPr lang="en-US" sz="2000" dirty="0">
                <a:solidFill>
                  <a:srgbClr val="004494"/>
                </a:solidFill>
              </a:rPr>
              <a:t>or </a:t>
            </a:r>
            <a:r>
              <a:rPr lang="en-US" sz="2000" dirty="0" smtClean="0">
                <a:solidFill>
                  <a:srgbClr val="004494"/>
                </a:solidFill>
              </a:rPr>
              <a:t>equivalent, </a:t>
            </a:r>
            <a:r>
              <a:rPr lang="en-US" sz="2000" b="1" dirty="0">
                <a:solidFill>
                  <a:srgbClr val="004494"/>
                </a:solidFill>
              </a:rPr>
              <a:t>in line with the FAIR principles </a:t>
            </a:r>
            <a:r>
              <a:rPr lang="en-US" sz="2000" dirty="0">
                <a:solidFill>
                  <a:srgbClr val="004494"/>
                </a:solidFill>
              </a:rPr>
              <a:t>and provide information </a:t>
            </a:r>
            <a:r>
              <a:rPr lang="en-US" sz="2000" dirty="0" smtClean="0">
                <a:solidFill>
                  <a:srgbClr val="004494"/>
                </a:solidFill>
              </a:rPr>
              <a:t>about the </a:t>
            </a:r>
            <a:r>
              <a:rPr lang="en-US" sz="2000" dirty="0">
                <a:solidFill>
                  <a:srgbClr val="004494"/>
                </a:solidFill>
              </a:rPr>
              <a:t>licensing </a:t>
            </a:r>
            <a:r>
              <a:rPr lang="en-US" sz="2000" dirty="0" smtClean="0">
                <a:solidFill>
                  <a:srgbClr val="004494"/>
                </a:solidFill>
              </a:rPr>
              <a:t>terms and persistent identifiers, amongst others.</a:t>
            </a:r>
          </a:p>
          <a:p>
            <a:pPr marL="0" indent="0" algn="just">
              <a:spcBef>
                <a:spcPts val="600"/>
              </a:spcBef>
              <a:spcAft>
                <a:spcPts val="0"/>
              </a:spcAft>
              <a:buClr>
                <a:srgbClr val="FFC000"/>
              </a:buClr>
              <a:buNone/>
            </a:pPr>
            <a:endParaRPr lang="en-US" sz="2200" dirty="0" smtClean="0">
              <a:solidFill>
                <a:srgbClr val="004494"/>
              </a:solidFill>
            </a:endParaRPr>
          </a:p>
          <a:p>
            <a:pPr marL="0" indent="0" algn="just"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None/>
            </a:pPr>
            <a:r>
              <a:rPr lang="en-US" sz="1600" dirty="0" smtClean="0">
                <a:solidFill>
                  <a:srgbClr val="004494"/>
                </a:solidFill>
              </a:rPr>
              <a:t>AAM=Author Accepted Manuscript; </a:t>
            </a:r>
            <a:r>
              <a:rPr lang="en-US" sz="1600" dirty="0" err="1" smtClean="0">
                <a:solidFill>
                  <a:srgbClr val="004494"/>
                </a:solidFill>
              </a:rPr>
              <a:t>VoR</a:t>
            </a:r>
            <a:r>
              <a:rPr lang="en-US" sz="1600" dirty="0" smtClean="0">
                <a:solidFill>
                  <a:srgbClr val="004494"/>
                </a:solidFill>
              </a:rPr>
              <a:t>=Version of Record, published version; CC BY=Creative Commons license, Attribution; CC BY NC/ND= Creative Commons License Attribution, non-commercial/non-derivative</a:t>
            </a:r>
            <a:endParaRPr lang="en-US" sz="1600" dirty="0">
              <a:solidFill>
                <a:srgbClr val="004494"/>
              </a:solidFill>
            </a:endParaRPr>
          </a:p>
          <a:p>
            <a:pPr marL="457200" lvl="1" indent="0" algn="just"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None/>
            </a:pPr>
            <a:endParaRPr lang="en-US" sz="2400" dirty="0" smtClean="0">
              <a:solidFill>
                <a:srgbClr val="004494"/>
              </a:solidFill>
            </a:endParaRPr>
          </a:p>
          <a:p>
            <a:pPr marL="457200" lvl="1" indent="0" algn="just"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None/>
            </a:pPr>
            <a:endParaRPr lang="en-US" sz="2400" dirty="0">
              <a:solidFill>
                <a:srgbClr val="004494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0721" y="191030"/>
            <a:ext cx="10515600" cy="782357"/>
          </a:xfrm>
        </p:spPr>
        <p:txBody>
          <a:bodyPr/>
          <a:lstStyle/>
          <a:p>
            <a:r>
              <a:rPr lang="en-IE" dirty="0" smtClean="0"/>
              <a:t>Open access to publications I/II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49827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78395" y="1420769"/>
            <a:ext cx="11012862" cy="4936488"/>
          </a:xfrm>
        </p:spPr>
        <p:txBody>
          <a:bodyPr/>
          <a:lstStyle/>
          <a:p>
            <a:pPr marL="0" indent="0" algn="just"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None/>
            </a:pPr>
            <a:endParaRPr lang="en-US" b="1" dirty="0" smtClean="0">
              <a:solidFill>
                <a:srgbClr val="004494"/>
              </a:solidFill>
            </a:endParaRPr>
          </a:p>
          <a:p>
            <a:pPr lvl="0"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rgbClr val="004494"/>
                </a:solidFill>
              </a:rPr>
              <a:t> </a:t>
            </a:r>
            <a:r>
              <a:rPr lang="en-US" dirty="0">
                <a:solidFill>
                  <a:srgbClr val="004494"/>
                </a:solidFill>
              </a:rPr>
              <a:t> Beneficiaries (or authors) </a:t>
            </a:r>
            <a:r>
              <a:rPr lang="en-US" b="1" dirty="0">
                <a:solidFill>
                  <a:srgbClr val="004494"/>
                </a:solidFill>
              </a:rPr>
              <a:t>must retain sufficient intellectual property rights </a:t>
            </a:r>
            <a:r>
              <a:rPr lang="en-US" dirty="0">
                <a:solidFill>
                  <a:srgbClr val="004494"/>
                </a:solidFill>
              </a:rPr>
              <a:t>to comply with the </a:t>
            </a:r>
            <a:r>
              <a:rPr lang="en-US" dirty="0" smtClean="0">
                <a:solidFill>
                  <a:srgbClr val="004494"/>
                </a:solidFill>
              </a:rPr>
              <a:t>open access requirements</a:t>
            </a:r>
            <a:endParaRPr lang="en-US" dirty="0">
              <a:solidFill>
                <a:srgbClr val="004494"/>
              </a:solidFill>
            </a:endParaRPr>
          </a:p>
          <a:p>
            <a:pPr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rgbClr val="004494"/>
                </a:solidFill>
              </a:rPr>
              <a:t>Publication </a:t>
            </a:r>
            <a:r>
              <a:rPr lang="en-US" dirty="0">
                <a:solidFill>
                  <a:srgbClr val="004494"/>
                </a:solidFill>
              </a:rPr>
              <a:t>in venue of choosing but </a:t>
            </a:r>
            <a:r>
              <a:rPr lang="en-US" b="1" dirty="0">
                <a:solidFill>
                  <a:srgbClr val="004494"/>
                </a:solidFill>
              </a:rPr>
              <a:t>publication fees are reimbursable only if </a:t>
            </a:r>
            <a:r>
              <a:rPr lang="en-US" b="1" dirty="0" smtClean="0">
                <a:solidFill>
                  <a:srgbClr val="004494"/>
                </a:solidFill>
              </a:rPr>
              <a:t>publication </a:t>
            </a:r>
            <a:r>
              <a:rPr lang="en-US" b="1" dirty="0">
                <a:solidFill>
                  <a:srgbClr val="004494"/>
                </a:solidFill>
              </a:rPr>
              <a:t>venue is </a:t>
            </a:r>
            <a:r>
              <a:rPr lang="en-US" b="1" dirty="0" smtClean="0">
                <a:solidFill>
                  <a:srgbClr val="004494"/>
                </a:solidFill>
              </a:rPr>
              <a:t>fully </a:t>
            </a:r>
            <a:r>
              <a:rPr lang="en-US" b="1" dirty="0">
                <a:solidFill>
                  <a:srgbClr val="004494"/>
                </a:solidFill>
              </a:rPr>
              <a:t>open access </a:t>
            </a:r>
            <a:r>
              <a:rPr lang="en-US" dirty="0">
                <a:solidFill>
                  <a:srgbClr val="004494"/>
                </a:solidFill>
              </a:rPr>
              <a:t>(publication fees in </a:t>
            </a:r>
            <a:r>
              <a:rPr lang="en-US" dirty="0" smtClean="0">
                <a:solidFill>
                  <a:srgbClr val="004494"/>
                </a:solidFill>
              </a:rPr>
              <a:t>hybrid journals </a:t>
            </a:r>
            <a:r>
              <a:rPr lang="en-US" dirty="0">
                <a:solidFill>
                  <a:srgbClr val="004494"/>
                </a:solidFill>
              </a:rPr>
              <a:t>not </a:t>
            </a:r>
            <a:r>
              <a:rPr lang="en-US" dirty="0" smtClean="0">
                <a:solidFill>
                  <a:srgbClr val="004494"/>
                </a:solidFill>
              </a:rPr>
              <a:t>reimbursed)</a:t>
            </a:r>
          </a:p>
          <a:p>
            <a:pPr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rgbClr val="004494"/>
                </a:solidFill>
              </a:rPr>
              <a:t>Beneficiaries </a:t>
            </a:r>
            <a:r>
              <a:rPr lang="en-US" dirty="0">
                <a:solidFill>
                  <a:srgbClr val="004494"/>
                </a:solidFill>
              </a:rPr>
              <a:t>will have the possibility to publish at no </a:t>
            </a:r>
            <a:r>
              <a:rPr lang="en-US" dirty="0" smtClean="0">
                <a:solidFill>
                  <a:srgbClr val="004494"/>
                </a:solidFill>
              </a:rPr>
              <a:t>cost to them </a:t>
            </a:r>
            <a:r>
              <a:rPr lang="en-US" dirty="0">
                <a:solidFill>
                  <a:srgbClr val="004494"/>
                </a:solidFill>
              </a:rPr>
              <a:t>in </a:t>
            </a:r>
            <a:r>
              <a:rPr lang="en-US" b="1" u="sng" dirty="0">
                <a:solidFill>
                  <a:srgbClr val="004494"/>
                </a:solidFill>
                <a:hlinkClick r:id="rId4"/>
              </a:rPr>
              <a:t>Open Research Europe</a:t>
            </a:r>
            <a:r>
              <a:rPr lang="en-US" dirty="0">
                <a:solidFill>
                  <a:srgbClr val="004494"/>
                </a:solidFill>
              </a:rPr>
              <a:t>, the European Commission open access publishing platform.</a:t>
            </a:r>
            <a:endParaRPr lang="en-GB" dirty="0">
              <a:solidFill>
                <a:srgbClr val="004494"/>
              </a:solidFill>
            </a:endParaRPr>
          </a:p>
          <a:p>
            <a:pPr lvl="1"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Font typeface="Wingdings" panose="05000000000000000000" pitchFamily="2" charset="2"/>
              <a:buChar char="ü"/>
            </a:pPr>
            <a:endParaRPr lang="en-GB" dirty="0">
              <a:solidFill>
                <a:srgbClr val="004494"/>
              </a:solidFill>
            </a:endParaRPr>
          </a:p>
          <a:p>
            <a:pPr marL="0" indent="0">
              <a:spcBef>
                <a:spcPts val="600"/>
              </a:spcBef>
              <a:spcAft>
                <a:spcPts val="0"/>
              </a:spcAft>
              <a:buClr>
                <a:srgbClr val="FFC000"/>
              </a:buClr>
              <a:buNone/>
            </a:pPr>
            <a:endParaRPr lang="en-US" dirty="0">
              <a:solidFill>
                <a:srgbClr val="004494"/>
              </a:solidFill>
            </a:endParaRPr>
          </a:p>
          <a:p>
            <a:pPr marL="0" indent="0" algn="just">
              <a:spcBef>
                <a:spcPts val="600"/>
              </a:spcBef>
              <a:spcAft>
                <a:spcPts val="0"/>
              </a:spcAft>
              <a:buClr>
                <a:srgbClr val="FFC000"/>
              </a:buClr>
              <a:buNone/>
            </a:pPr>
            <a:endParaRPr lang="en-US" sz="2200" dirty="0" smtClean="0">
              <a:solidFill>
                <a:srgbClr val="004494"/>
              </a:solidFill>
            </a:endParaRPr>
          </a:p>
          <a:p>
            <a:pPr marL="0" indent="0" algn="just"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None/>
            </a:pPr>
            <a:endParaRPr lang="en-US" sz="2350" b="1" dirty="0">
              <a:solidFill>
                <a:srgbClr val="004494"/>
              </a:solidFill>
            </a:endParaRPr>
          </a:p>
          <a:p>
            <a:pPr marL="457200" lvl="1" indent="0" algn="just"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None/>
            </a:pPr>
            <a:endParaRPr lang="en-US" sz="2400" dirty="0">
              <a:solidFill>
                <a:srgbClr val="004494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0721" y="278579"/>
            <a:ext cx="10515600" cy="782357"/>
          </a:xfrm>
        </p:spPr>
        <p:txBody>
          <a:bodyPr/>
          <a:lstStyle/>
          <a:p>
            <a:r>
              <a:rPr lang="en-IE" dirty="0" smtClean="0"/>
              <a:t>Open access to scientific publications II/II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35658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40884" y="131344"/>
            <a:ext cx="10515600" cy="1040134"/>
          </a:xfrm>
        </p:spPr>
        <p:txBody>
          <a:bodyPr/>
          <a:lstStyle/>
          <a:p>
            <a:r>
              <a:rPr lang="en-US" dirty="0" smtClean="0"/>
              <a:t>Research data management I/II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56461" y="1301857"/>
            <a:ext cx="11484243" cy="5897599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>
                <a:solidFill>
                  <a:srgbClr val="004494"/>
                </a:solidFill>
              </a:rPr>
              <a:t>Beneficiaries </a:t>
            </a:r>
            <a:r>
              <a:rPr lang="en-US" sz="2000" b="1" dirty="0" smtClean="0">
                <a:solidFill>
                  <a:srgbClr val="004494"/>
                </a:solidFill>
              </a:rPr>
              <a:t>must </a:t>
            </a:r>
            <a:r>
              <a:rPr lang="en-US" sz="2000" b="1" dirty="0">
                <a:solidFill>
                  <a:srgbClr val="004494"/>
                </a:solidFill>
              </a:rPr>
              <a:t>manage the digital research data </a:t>
            </a:r>
            <a:r>
              <a:rPr lang="en-US" sz="2000" dirty="0">
                <a:solidFill>
                  <a:srgbClr val="004494"/>
                </a:solidFill>
              </a:rPr>
              <a:t>generated in the </a:t>
            </a:r>
            <a:r>
              <a:rPr lang="en-US" sz="2000" dirty="0" smtClean="0">
                <a:solidFill>
                  <a:srgbClr val="004494"/>
                </a:solidFill>
              </a:rPr>
              <a:t>action responsibly</a:t>
            </a:r>
            <a:r>
              <a:rPr lang="en-US" sz="2000" dirty="0">
                <a:solidFill>
                  <a:srgbClr val="004494"/>
                </a:solidFill>
              </a:rPr>
              <a:t>, </a:t>
            </a:r>
            <a:r>
              <a:rPr lang="en-US" sz="2000" b="1" dirty="0">
                <a:solidFill>
                  <a:srgbClr val="004494"/>
                </a:solidFill>
              </a:rPr>
              <a:t>in line with the FAIR</a:t>
            </a:r>
            <a:r>
              <a:rPr lang="en-US" sz="2000" dirty="0">
                <a:solidFill>
                  <a:srgbClr val="004494"/>
                </a:solidFill>
              </a:rPr>
              <a:t> principles </a:t>
            </a:r>
            <a:r>
              <a:rPr lang="en-US" sz="2000" dirty="0" smtClean="0">
                <a:solidFill>
                  <a:srgbClr val="004494"/>
                </a:solidFill>
              </a:rPr>
              <a:t>and:  </a:t>
            </a:r>
            <a:endParaRPr lang="en-US" sz="2000" dirty="0">
              <a:solidFill>
                <a:srgbClr val="004494"/>
              </a:solidFill>
            </a:endParaRPr>
          </a:p>
          <a:p>
            <a:pPr lvl="1">
              <a:buClr>
                <a:srgbClr val="FFC000"/>
              </a:buClr>
            </a:pPr>
            <a:r>
              <a:rPr lang="en-US" dirty="0">
                <a:solidFill>
                  <a:srgbClr val="004494"/>
                </a:solidFill>
              </a:rPr>
              <a:t>e</a:t>
            </a:r>
            <a:r>
              <a:rPr lang="en-US" dirty="0" smtClean="0">
                <a:solidFill>
                  <a:srgbClr val="004494"/>
                </a:solidFill>
              </a:rPr>
              <a:t>stablish + regularly update a </a:t>
            </a:r>
            <a:r>
              <a:rPr lang="en-US" b="1" dirty="0">
                <a:solidFill>
                  <a:srgbClr val="004494"/>
                </a:solidFill>
              </a:rPr>
              <a:t>data management plan </a:t>
            </a:r>
            <a:r>
              <a:rPr lang="en-US" dirty="0">
                <a:solidFill>
                  <a:srgbClr val="004494"/>
                </a:solidFill>
              </a:rPr>
              <a:t>(‘DMP</a:t>
            </a:r>
            <a:r>
              <a:rPr lang="en-US" dirty="0" smtClean="0">
                <a:solidFill>
                  <a:srgbClr val="004494"/>
                </a:solidFill>
              </a:rPr>
              <a:t>’) </a:t>
            </a:r>
            <a:r>
              <a:rPr lang="en-US" dirty="0">
                <a:solidFill>
                  <a:srgbClr val="004494"/>
                </a:solidFill>
              </a:rPr>
              <a:t>for generated (and/or collected) </a:t>
            </a:r>
            <a:r>
              <a:rPr lang="en-US" dirty="0" smtClean="0">
                <a:solidFill>
                  <a:srgbClr val="004494"/>
                </a:solidFill>
              </a:rPr>
              <a:t>data</a:t>
            </a:r>
          </a:p>
          <a:p>
            <a:pPr lvl="1">
              <a:buClr>
                <a:srgbClr val="FFC000"/>
              </a:buClr>
            </a:pPr>
            <a:r>
              <a:rPr lang="en-US" dirty="0" smtClean="0">
                <a:solidFill>
                  <a:srgbClr val="004494"/>
                </a:solidFill>
              </a:rPr>
              <a:t>as </a:t>
            </a:r>
            <a:r>
              <a:rPr lang="en-US" dirty="0">
                <a:solidFill>
                  <a:srgbClr val="004494"/>
                </a:solidFill>
              </a:rPr>
              <a:t>soon as possible and within the deadlines set out in the DMP, </a:t>
            </a:r>
            <a:r>
              <a:rPr lang="en-US" b="1" dirty="0">
                <a:solidFill>
                  <a:srgbClr val="004494"/>
                </a:solidFill>
              </a:rPr>
              <a:t>deposit </a:t>
            </a:r>
            <a:r>
              <a:rPr lang="en-US" dirty="0">
                <a:solidFill>
                  <a:srgbClr val="004494"/>
                </a:solidFill>
              </a:rPr>
              <a:t>the data in a trusted </a:t>
            </a:r>
            <a:r>
              <a:rPr lang="en-US" dirty="0" smtClean="0">
                <a:solidFill>
                  <a:srgbClr val="004494"/>
                </a:solidFill>
              </a:rPr>
              <a:t>repository (federated </a:t>
            </a:r>
            <a:r>
              <a:rPr lang="en-US" dirty="0">
                <a:solidFill>
                  <a:srgbClr val="004494"/>
                </a:solidFill>
              </a:rPr>
              <a:t>in the EOSC </a:t>
            </a:r>
            <a:r>
              <a:rPr lang="en-US" dirty="0" smtClean="0">
                <a:solidFill>
                  <a:srgbClr val="004494"/>
                </a:solidFill>
              </a:rPr>
              <a:t>if required in the call conditions) </a:t>
            </a:r>
            <a:r>
              <a:rPr lang="en-US" b="1" dirty="0" smtClean="0">
                <a:solidFill>
                  <a:srgbClr val="004494"/>
                </a:solidFill>
              </a:rPr>
              <a:t>+</a:t>
            </a:r>
            <a:r>
              <a:rPr lang="en-US" dirty="0" smtClean="0">
                <a:solidFill>
                  <a:srgbClr val="004494"/>
                </a:solidFill>
              </a:rPr>
              <a:t> </a:t>
            </a:r>
            <a:r>
              <a:rPr lang="en-US" b="1" dirty="0" smtClean="0">
                <a:solidFill>
                  <a:srgbClr val="004494"/>
                </a:solidFill>
              </a:rPr>
              <a:t>ensure OA under CC BY, CC 0 or equivalent, </a:t>
            </a:r>
            <a:r>
              <a:rPr lang="en-US" b="1" dirty="0">
                <a:solidFill>
                  <a:srgbClr val="004494"/>
                </a:solidFill>
              </a:rPr>
              <a:t>following the principle ‘as open as possible as closed as necessary</a:t>
            </a:r>
            <a:r>
              <a:rPr lang="en-US" b="1" dirty="0" smtClean="0">
                <a:solidFill>
                  <a:srgbClr val="004494"/>
                </a:solidFill>
              </a:rPr>
              <a:t>’ </a:t>
            </a:r>
            <a:endParaRPr lang="en-US" b="1" dirty="0">
              <a:solidFill>
                <a:srgbClr val="004494"/>
              </a:solidFill>
            </a:endParaRPr>
          </a:p>
          <a:p>
            <a:pPr lvl="1">
              <a:buClr>
                <a:srgbClr val="FFC000"/>
              </a:buClr>
            </a:pPr>
            <a:r>
              <a:rPr lang="en-US" dirty="0" smtClean="0">
                <a:solidFill>
                  <a:srgbClr val="004494"/>
                </a:solidFill>
              </a:rPr>
              <a:t>provide </a:t>
            </a:r>
            <a:r>
              <a:rPr lang="en-US" dirty="0">
                <a:solidFill>
                  <a:srgbClr val="004494"/>
                </a:solidFill>
              </a:rPr>
              <a:t>information </a:t>
            </a:r>
            <a:r>
              <a:rPr lang="en-US" dirty="0" smtClean="0">
                <a:solidFill>
                  <a:srgbClr val="004494"/>
                </a:solidFill>
              </a:rPr>
              <a:t>via the repository about </a:t>
            </a:r>
            <a:r>
              <a:rPr lang="en-US" dirty="0">
                <a:solidFill>
                  <a:srgbClr val="004494"/>
                </a:solidFill>
              </a:rPr>
              <a:t>any </a:t>
            </a:r>
            <a:r>
              <a:rPr lang="en-US" dirty="0" smtClean="0">
                <a:solidFill>
                  <a:srgbClr val="004494"/>
                </a:solidFill>
              </a:rPr>
              <a:t>research output/tools/instruments </a:t>
            </a:r>
            <a:r>
              <a:rPr lang="en-US" dirty="0">
                <a:solidFill>
                  <a:srgbClr val="004494"/>
                </a:solidFill>
              </a:rPr>
              <a:t>needed to </a:t>
            </a:r>
            <a:r>
              <a:rPr lang="en-US" b="1" dirty="0">
                <a:solidFill>
                  <a:srgbClr val="004494"/>
                </a:solidFill>
              </a:rPr>
              <a:t>re-use or validate the </a:t>
            </a:r>
            <a:r>
              <a:rPr lang="en-US" b="1" dirty="0" smtClean="0">
                <a:solidFill>
                  <a:srgbClr val="004494"/>
                </a:solidFill>
              </a:rPr>
              <a:t>data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004494"/>
                </a:solidFill>
              </a:rPr>
              <a:t>Metadata </a:t>
            </a:r>
            <a:r>
              <a:rPr lang="en-US" sz="2000" b="1" dirty="0" smtClean="0">
                <a:solidFill>
                  <a:srgbClr val="004494"/>
                </a:solidFill>
              </a:rPr>
              <a:t>must </a:t>
            </a:r>
            <a:r>
              <a:rPr lang="en-US" sz="2000" b="1" dirty="0">
                <a:solidFill>
                  <a:srgbClr val="004494"/>
                </a:solidFill>
              </a:rPr>
              <a:t>be open under CC 0 </a:t>
            </a:r>
            <a:r>
              <a:rPr lang="en-US" sz="2000" dirty="0">
                <a:solidFill>
                  <a:srgbClr val="004494"/>
                </a:solidFill>
              </a:rPr>
              <a:t>or equivalent (</a:t>
            </a:r>
            <a:r>
              <a:rPr lang="en-US" sz="2000" u="sng" dirty="0">
                <a:solidFill>
                  <a:srgbClr val="004494"/>
                </a:solidFill>
              </a:rPr>
              <a:t>to the extent </a:t>
            </a:r>
            <a:r>
              <a:rPr lang="en-US" sz="2000" dirty="0">
                <a:solidFill>
                  <a:srgbClr val="004494"/>
                </a:solidFill>
              </a:rPr>
              <a:t>legitimate interests or constraints are safeguarded), in line with the FAIR principles </a:t>
            </a:r>
            <a:r>
              <a:rPr lang="en-US" sz="2000" b="1" dirty="0">
                <a:solidFill>
                  <a:srgbClr val="004494"/>
                </a:solidFill>
              </a:rPr>
              <a:t>and provide information </a:t>
            </a:r>
            <a:r>
              <a:rPr lang="en-US" sz="2000" b="1" dirty="0" smtClean="0">
                <a:solidFill>
                  <a:srgbClr val="004494"/>
                </a:solidFill>
              </a:rPr>
              <a:t>about the </a:t>
            </a:r>
            <a:r>
              <a:rPr lang="en-US" sz="2000" b="1" dirty="0">
                <a:solidFill>
                  <a:srgbClr val="004494"/>
                </a:solidFill>
              </a:rPr>
              <a:t>licensing </a:t>
            </a:r>
            <a:r>
              <a:rPr lang="en-US" sz="2000" b="1" dirty="0" smtClean="0">
                <a:solidFill>
                  <a:srgbClr val="004494"/>
                </a:solidFill>
              </a:rPr>
              <a:t>terms</a:t>
            </a:r>
            <a:r>
              <a:rPr lang="en-US" sz="2000" dirty="0" smtClean="0">
                <a:solidFill>
                  <a:srgbClr val="004494"/>
                </a:solidFill>
              </a:rPr>
              <a:t>, amongst others. </a:t>
            </a:r>
            <a:endParaRPr lang="en-GB" sz="2000" dirty="0">
              <a:solidFill>
                <a:srgbClr val="004494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91162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solidFill>
                  <a:srgbClr val="004494"/>
                </a:solidFill>
              </a:rPr>
              <a:t>I</a:t>
            </a:r>
            <a:r>
              <a:rPr lang="en-GB" dirty="0" smtClean="0">
                <a:solidFill>
                  <a:srgbClr val="004494"/>
                </a:solidFill>
              </a:rPr>
              <a:t>f </a:t>
            </a:r>
            <a:r>
              <a:rPr lang="en-GB" dirty="0">
                <a:solidFill>
                  <a:srgbClr val="004494"/>
                </a:solidFill>
              </a:rPr>
              <a:t>providing open access is against the </a:t>
            </a:r>
            <a:r>
              <a:rPr lang="en-GB" b="1" dirty="0">
                <a:solidFill>
                  <a:srgbClr val="004494"/>
                </a:solidFill>
              </a:rPr>
              <a:t>beneficiary’s legitimate interests</a:t>
            </a:r>
            <a:r>
              <a:rPr lang="en-GB" dirty="0">
                <a:solidFill>
                  <a:srgbClr val="004494"/>
                </a:solidFill>
              </a:rPr>
              <a:t>, including regarding </a:t>
            </a:r>
            <a:r>
              <a:rPr lang="en-GB" b="1" dirty="0">
                <a:solidFill>
                  <a:srgbClr val="004494"/>
                </a:solidFill>
              </a:rPr>
              <a:t>commercial exploitation</a:t>
            </a:r>
            <a:r>
              <a:rPr lang="en-GB" dirty="0">
                <a:solidFill>
                  <a:srgbClr val="004494"/>
                </a:solidFill>
              </a:rPr>
              <a:t>; if it is contrary to any other </a:t>
            </a:r>
            <a:r>
              <a:rPr lang="en-GB" b="1" dirty="0">
                <a:solidFill>
                  <a:srgbClr val="004494"/>
                </a:solidFill>
              </a:rPr>
              <a:t>constraints</a:t>
            </a:r>
            <a:r>
              <a:rPr lang="en-GB" dirty="0">
                <a:solidFill>
                  <a:srgbClr val="004494"/>
                </a:solidFill>
              </a:rPr>
              <a:t>, such </a:t>
            </a:r>
            <a:r>
              <a:rPr lang="en-GB" b="1" dirty="0">
                <a:solidFill>
                  <a:srgbClr val="004494"/>
                </a:solidFill>
              </a:rPr>
              <a:t>as data protection rules</a:t>
            </a:r>
            <a:r>
              <a:rPr lang="en-GB" dirty="0">
                <a:solidFill>
                  <a:srgbClr val="004494"/>
                </a:solidFill>
              </a:rPr>
              <a:t>, </a:t>
            </a:r>
            <a:r>
              <a:rPr lang="en-GB" b="1" dirty="0">
                <a:solidFill>
                  <a:srgbClr val="004494"/>
                </a:solidFill>
              </a:rPr>
              <a:t>privacy</a:t>
            </a:r>
            <a:r>
              <a:rPr lang="en-GB" dirty="0">
                <a:solidFill>
                  <a:srgbClr val="004494"/>
                </a:solidFill>
              </a:rPr>
              <a:t>, </a:t>
            </a:r>
            <a:r>
              <a:rPr lang="en-GB" b="1" dirty="0">
                <a:solidFill>
                  <a:srgbClr val="004494"/>
                </a:solidFill>
              </a:rPr>
              <a:t>confidentiality</a:t>
            </a:r>
            <a:r>
              <a:rPr lang="en-GB" dirty="0">
                <a:solidFill>
                  <a:srgbClr val="004494"/>
                </a:solidFill>
              </a:rPr>
              <a:t>, </a:t>
            </a:r>
            <a:r>
              <a:rPr lang="en-GB" b="1" dirty="0">
                <a:solidFill>
                  <a:srgbClr val="004494"/>
                </a:solidFill>
              </a:rPr>
              <a:t>trade secrets</a:t>
            </a:r>
            <a:r>
              <a:rPr lang="en-GB" dirty="0">
                <a:solidFill>
                  <a:srgbClr val="004494"/>
                </a:solidFill>
              </a:rPr>
              <a:t>, </a:t>
            </a:r>
            <a:r>
              <a:rPr lang="en-GB" b="1" dirty="0">
                <a:solidFill>
                  <a:srgbClr val="004494"/>
                </a:solidFill>
              </a:rPr>
              <a:t>Union interests</a:t>
            </a:r>
            <a:r>
              <a:rPr lang="en-GB" dirty="0">
                <a:solidFill>
                  <a:srgbClr val="004494"/>
                </a:solidFill>
              </a:rPr>
              <a:t>, </a:t>
            </a:r>
            <a:r>
              <a:rPr lang="en-GB" b="1" dirty="0">
                <a:solidFill>
                  <a:srgbClr val="004494"/>
                </a:solidFill>
              </a:rPr>
              <a:t>security rules</a:t>
            </a:r>
            <a:r>
              <a:rPr lang="en-GB" dirty="0">
                <a:solidFill>
                  <a:srgbClr val="004494"/>
                </a:solidFill>
              </a:rPr>
              <a:t>, </a:t>
            </a:r>
            <a:r>
              <a:rPr lang="en-GB" b="1" dirty="0">
                <a:solidFill>
                  <a:srgbClr val="004494"/>
                </a:solidFill>
              </a:rPr>
              <a:t>intellectual property rights </a:t>
            </a:r>
            <a:r>
              <a:rPr lang="en-GB" dirty="0">
                <a:solidFill>
                  <a:srgbClr val="004494"/>
                </a:solidFill>
              </a:rPr>
              <a:t>or would be </a:t>
            </a:r>
            <a:r>
              <a:rPr lang="en-GB" b="1" dirty="0">
                <a:solidFill>
                  <a:srgbClr val="004494"/>
                </a:solidFill>
              </a:rPr>
              <a:t>against other obligations </a:t>
            </a:r>
            <a:r>
              <a:rPr lang="en-GB" dirty="0">
                <a:solidFill>
                  <a:srgbClr val="004494"/>
                </a:solidFill>
              </a:rPr>
              <a:t>under the Grant Agreement.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data </a:t>
            </a:r>
            <a:r>
              <a:rPr lang="en-US" dirty="0" smtClean="0"/>
              <a:t>management II/II: </a:t>
            </a:r>
            <a:r>
              <a:rPr lang="en-IE" dirty="0" smtClean="0"/>
              <a:t>Exceptions to OA to research data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6097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51754" y="1527243"/>
            <a:ext cx="11138170" cy="5136204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IE" dirty="0" smtClean="0">
                <a:solidFill>
                  <a:srgbClr val="004494"/>
                </a:solidFill>
              </a:rPr>
              <a:t>Where the call conditions impose </a:t>
            </a:r>
            <a:r>
              <a:rPr lang="en-IE" b="1" dirty="0" smtClean="0">
                <a:solidFill>
                  <a:srgbClr val="004494"/>
                </a:solidFill>
              </a:rPr>
              <a:t>additional obligations </a:t>
            </a:r>
            <a:r>
              <a:rPr lang="en-IE" dirty="0" smtClean="0">
                <a:solidFill>
                  <a:srgbClr val="004494"/>
                </a:solidFill>
              </a:rPr>
              <a:t>regarding OS practices, </a:t>
            </a:r>
          </a:p>
          <a:p>
            <a:pPr marL="0" indent="0">
              <a:buNone/>
            </a:pPr>
            <a:r>
              <a:rPr lang="en-IE" dirty="0">
                <a:solidFill>
                  <a:srgbClr val="004494"/>
                </a:solidFill>
              </a:rPr>
              <a:t>	</a:t>
            </a:r>
            <a:r>
              <a:rPr lang="en-IE" dirty="0" smtClean="0">
                <a:solidFill>
                  <a:srgbClr val="004494"/>
                </a:solidFill>
              </a:rPr>
              <a:t>	the beneficiaries must also comply with those</a:t>
            </a:r>
          </a:p>
          <a:p>
            <a:pPr marL="457200" indent="-457200">
              <a:buFont typeface="+mj-lt"/>
              <a:buAutoNum type="arabicPeriod"/>
            </a:pPr>
            <a:endParaRPr lang="en-IE" dirty="0" smtClean="0">
              <a:solidFill>
                <a:srgbClr val="004494"/>
              </a:solidFill>
            </a:endParaRPr>
          </a:p>
          <a:p>
            <a:pPr marL="361950" indent="-361950">
              <a:buNone/>
            </a:pPr>
            <a:r>
              <a:rPr lang="en-IE" dirty="0" smtClean="0">
                <a:solidFill>
                  <a:srgbClr val="004494"/>
                </a:solidFill>
              </a:rPr>
              <a:t>2. Where the call conditions impose </a:t>
            </a:r>
            <a:r>
              <a:rPr lang="en-IE" b="1" dirty="0" smtClean="0">
                <a:solidFill>
                  <a:srgbClr val="004494"/>
                </a:solidFill>
              </a:rPr>
              <a:t>additional obligations regarding the validation of scientific publications</a:t>
            </a:r>
            <a:r>
              <a:rPr lang="en-IE" dirty="0" smtClean="0">
                <a:solidFill>
                  <a:srgbClr val="004494"/>
                </a:solidFill>
              </a:rPr>
              <a:t>, </a:t>
            </a:r>
          </a:p>
          <a:p>
            <a:pPr marL="457200" lvl="1" indent="0">
              <a:buNone/>
            </a:pPr>
            <a:r>
              <a:rPr lang="en-IE" b="1" dirty="0">
                <a:solidFill>
                  <a:srgbClr val="004494"/>
                </a:solidFill>
              </a:rPr>
              <a:t>	</a:t>
            </a:r>
            <a:r>
              <a:rPr lang="en-IE" sz="2400" dirty="0" smtClean="0">
                <a:solidFill>
                  <a:srgbClr val="004494"/>
                </a:solidFill>
              </a:rPr>
              <a:t>the beneficiaries must provide </a:t>
            </a:r>
            <a:r>
              <a:rPr lang="en-IE" sz="2400" u="sng" dirty="0" smtClean="0">
                <a:solidFill>
                  <a:srgbClr val="004494"/>
                </a:solidFill>
              </a:rPr>
              <a:t>(digital or physical) access </a:t>
            </a:r>
            <a:r>
              <a:rPr lang="en-IE" sz="2400" dirty="0" smtClean="0">
                <a:solidFill>
                  <a:srgbClr val="004494"/>
                </a:solidFill>
              </a:rPr>
              <a:t>to data or other results needed for validation of the conclusions of scientific publications, </a:t>
            </a:r>
            <a:r>
              <a:rPr lang="en-IE" sz="2400" u="sng" dirty="0" smtClean="0">
                <a:solidFill>
                  <a:srgbClr val="004494"/>
                </a:solidFill>
              </a:rPr>
              <a:t>to the extent that </a:t>
            </a:r>
            <a:r>
              <a:rPr lang="en-IE" sz="2400" dirty="0" smtClean="0">
                <a:solidFill>
                  <a:srgbClr val="004494"/>
                </a:solidFill>
              </a:rPr>
              <a:t>their legitimate interests or constraints are safeguarded (and unless they already provided the (open) access at publication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68829" y="195944"/>
            <a:ext cx="10678884" cy="1230085"/>
          </a:xfrm>
        </p:spPr>
        <p:txBody>
          <a:bodyPr/>
          <a:lstStyle/>
          <a:p>
            <a:r>
              <a:rPr lang="en-US" dirty="0"/>
              <a:t>Additional Open Science practices</a:t>
            </a:r>
            <a:br>
              <a:rPr lang="en-US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6435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954568c4-943d-4844-8e5f-787791c7881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1b3aee02-91ef-4adf-942e-4fd810b21e2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1b3aee02-91ef-4adf-942e-4fd810b21e2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1b3aee02-91ef-4adf-942e-4fd810b21e2e"/>
</p:tagLst>
</file>

<file path=ppt/theme/theme1.xml><?xml version="1.0" encoding="utf-8"?>
<a:theme xmlns:a="http://schemas.openxmlformats.org/drawingml/2006/main" name="Office Theme">
  <a:themeElements>
    <a:clrScheme name="EC colour scheme">
      <a:dk1>
        <a:srgbClr val="4D4D4D"/>
      </a:dk1>
      <a:lt1>
        <a:srgbClr val="FFFFFF"/>
      </a:lt1>
      <a:dk2>
        <a:srgbClr val="034EA2"/>
      </a:dk2>
      <a:lt2>
        <a:srgbClr val="D3E8F9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563C1"/>
      </a:hlink>
      <a:folHlink>
        <a:srgbClr val="24337E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_Corporate_PPT_Template" id="{9E25CBC4-264C-4E5F-8DDF-C73C2B944108}" vid="{63966CC3-CC63-46CF-BE8C-07ABBDCD622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D5709001810F2469DA49EE7E7FE0BD6" ma:contentTypeVersion="12" ma:contentTypeDescription="Create a new document." ma:contentTypeScope="" ma:versionID="60dda7f582f33c38810fd05a61b238b5">
  <xsd:schema xmlns:xsd="http://www.w3.org/2001/XMLSchema" xmlns:xs="http://www.w3.org/2001/XMLSchema" xmlns:p="http://schemas.microsoft.com/office/2006/metadata/properties" xmlns:ns2="b5485916-57cc-416f-9122-dfdfd30ea8e9" xmlns:ns3="81d799cc-5486-4e90-9b4a-255baef40a15" targetNamespace="http://schemas.microsoft.com/office/2006/metadata/properties" ma:root="true" ma:fieldsID="e87d4cb0d5d9e1b44d4dd31638ba1c5a" ns2:_="" ns3:_="">
    <xsd:import namespace="b5485916-57cc-416f-9122-dfdfd30ea8e9"/>
    <xsd:import namespace="81d799cc-5486-4e90-9b4a-255baef40a1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485916-57cc-416f-9122-dfdfd30ea8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d799cc-5486-4e90-9b4a-255baef40a15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49D770B-D7DF-4BC6-A125-A9BCBDF8AAB6}"/>
</file>

<file path=customXml/itemProps2.xml><?xml version="1.0" encoding="utf-8"?>
<ds:datastoreItem xmlns:ds="http://schemas.openxmlformats.org/officeDocument/2006/customXml" ds:itemID="{76ED9B1A-A4E2-428B-B2E0-A74AF7E3E2FC}"/>
</file>

<file path=customXml/itemProps3.xml><?xml version="1.0" encoding="utf-8"?>
<ds:datastoreItem xmlns:ds="http://schemas.openxmlformats.org/officeDocument/2006/customXml" ds:itemID="{B61A2BDE-5F7D-405A-BFB0-9703ECB1D99C}"/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2945</TotalTime>
  <Words>1470</Words>
  <Application>Microsoft Office PowerPoint</Application>
  <PresentationFormat>Widescreen</PresentationFormat>
  <Paragraphs>148</Paragraphs>
  <Slides>16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Wingdings</vt:lpstr>
      <vt:lpstr>Office Theme</vt:lpstr>
      <vt:lpstr>Open Science in Horizon  Europe</vt:lpstr>
      <vt:lpstr>Why do we need Open Science?</vt:lpstr>
      <vt:lpstr>From FP7 to Horizon Europe</vt:lpstr>
      <vt:lpstr>The Model Grant Agreement  1. Open access to publications  2. Research Data Management  3. Additional open science practices   </vt:lpstr>
      <vt:lpstr>Open access to publications I/II</vt:lpstr>
      <vt:lpstr>Open access to scientific publications II/II</vt:lpstr>
      <vt:lpstr>Research data management I/II</vt:lpstr>
      <vt:lpstr>Research data management II/II: Exceptions to OA to research data</vt:lpstr>
      <vt:lpstr>Additional Open Science practices </vt:lpstr>
      <vt:lpstr>Additional Open Science practices </vt:lpstr>
      <vt:lpstr>Open Science practices</vt:lpstr>
      <vt:lpstr>Evaluation of proposals and Open Science</vt:lpstr>
      <vt:lpstr>Resources on OS in Horizon Europe</vt:lpstr>
      <vt:lpstr>Open Science in Horizon Europe explained</vt:lpstr>
      <vt:lpstr>Open Research Europe</vt:lpstr>
      <vt:lpstr>Thank you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BOTTARO Silvia (RTD)</dc:creator>
  <cp:lastModifiedBy>TSOUKALA Victoria (RTD)</cp:lastModifiedBy>
  <cp:revision>67</cp:revision>
  <dcterms:created xsi:type="dcterms:W3CDTF">2021-04-07T11:35:10Z</dcterms:created>
  <dcterms:modified xsi:type="dcterms:W3CDTF">2021-05-27T10:47:15Z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0x0101002D5709001810F2469DA49EE7E7FE0BD6</vt:lpwstr>
  </property>
</Properties>
</file>