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87" r:id="rId2"/>
    <p:sldId id="304" r:id="rId3"/>
    <p:sldId id="277" r:id="rId4"/>
    <p:sldId id="288" r:id="rId5"/>
    <p:sldId id="302" r:id="rId6"/>
    <p:sldId id="297" r:id="rId7"/>
    <p:sldId id="298" r:id="rId8"/>
    <p:sldId id="303" r:id="rId9"/>
    <p:sldId id="299" r:id="rId10"/>
    <p:sldId id="300" r:id="rId11"/>
    <p:sldId id="290"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OM Kristel (MOVE+ENER-SRD)" initials="TK(" lastIdx="7" clrIdx="0">
    <p:extLst>
      <p:ext uri="{19B8F6BF-5375-455C-9EA6-DF929625EA0E}">
        <p15:presenceInfo xmlns:p15="http://schemas.microsoft.com/office/powerpoint/2012/main" userId="S-1-5-21-1606980848-2025429265-839522115-707713" providerId="AD"/>
      </p:ext>
    </p:extLst>
  </p:cmAuthor>
  <p:cmAuthor id="2" name="CABIROL Laurent (HOME)" initials="CL(" lastIdx="6" clrIdx="1">
    <p:extLst>
      <p:ext uri="{19B8F6BF-5375-455C-9EA6-DF929625EA0E}">
        <p15:presenceInfo xmlns:p15="http://schemas.microsoft.com/office/powerpoint/2012/main" userId="S-1-5-21-1606980848-2025429265-839522115-783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94"/>
    <a:srgbClr val="024EA2"/>
    <a:srgbClr val="0356B1"/>
    <a:srgbClr val="024B9C"/>
    <a:srgbClr val="035D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71319" autoAdjust="0"/>
  </p:normalViewPr>
  <p:slideViewPr>
    <p:cSldViewPr snapToGrid="0">
      <p:cViewPr varScale="1">
        <p:scale>
          <a:sx n="88" d="100"/>
          <a:sy n="88" d="100"/>
        </p:scale>
        <p:origin x="504" y="62"/>
      </p:cViewPr>
      <p:guideLst>
        <p:guide orient="horz" pos="2092"/>
        <p:guide pos="3840"/>
      </p:guideLst>
    </p:cSldViewPr>
  </p:slideViewPr>
  <p:outlineViewPr>
    <p:cViewPr>
      <p:scale>
        <a:sx n="33" d="100"/>
        <a:sy n="33" d="100"/>
      </p:scale>
      <p:origin x="0" y="0"/>
    </p:cViewPr>
  </p:outlineViewPr>
  <p:notesTextViewPr>
    <p:cViewPr>
      <p:scale>
        <a:sx n="121" d="100"/>
        <a:sy n="121"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27/05/2021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27/05/2021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a:t>
            </a:fld>
            <a:endParaRPr lang="en-GB" dirty="0"/>
          </a:p>
        </p:txBody>
      </p:sp>
    </p:spTree>
    <p:extLst>
      <p:ext uri="{BB962C8B-B14F-4D97-AF65-F5344CB8AC3E}">
        <p14:creationId xmlns:p14="http://schemas.microsoft.com/office/powerpoint/2010/main" val="2959607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800" i="0" baseline="0" dirty="0" smtClean="0"/>
          </a:p>
        </p:txBody>
      </p:sp>
      <p:sp>
        <p:nvSpPr>
          <p:cNvPr id="4" name="Slide Number Placeholder 3"/>
          <p:cNvSpPr>
            <a:spLocks noGrp="1"/>
          </p:cNvSpPr>
          <p:nvPr>
            <p:ph type="sldNum" sz="quarter" idx="10"/>
          </p:nvPr>
        </p:nvSpPr>
        <p:spPr/>
        <p:txBody>
          <a:bodyPr/>
          <a:lstStyle/>
          <a:p>
            <a:fld id="{59CF2995-AB43-4B7C-B8CD-9DC7C3692A9C}" type="slidenum">
              <a:rPr lang="en-GB" smtClean="0"/>
              <a:t>3</a:t>
            </a:fld>
            <a:endParaRPr lang="en-GB" dirty="0"/>
          </a:p>
        </p:txBody>
      </p:sp>
    </p:spTree>
    <p:extLst>
      <p:ext uri="{BB962C8B-B14F-4D97-AF65-F5344CB8AC3E}">
        <p14:creationId xmlns:p14="http://schemas.microsoft.com/office/powerpoint/2010/main" val="2234726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4</a:t>
            </a:fld>
            <a:endParaRPr lang="en-GB"/>
          </a:p>
        </p:txBody>
      </p:sp>
    </p:spTree>
    <p:extLst>
      <p:ext uri="{BB962C8B-B14F-4D97-AF65-F5344CB8AC3E}">
        <p14:creationId xmlns:p14="http://schemas.microsoft.com/office/powerpoint/2010/main" val="768855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11</a:t>
            </a:fld>
            <a:endParaRPr lang="en-GB"/>
          </a:p>
        </p:txBody>
      </p:sp>
    </p:spTree>
    <p:extLst>
      <p:ext uri="{BB962C8B-B14F-4D97-AF65-F5344CB8AC3E}">
        <p14:creationId xmlns:p14="http://schemas.microsoft.com/office/powerpoint/2010/main" val="780588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12</a:t>
            </a:fld>
            <a:endParaRPr lang="en-GB"/>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smtClean="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smtClean="0"/>
              <a:t>Edit Master text styles</a:t>
            </a:r>
          </a:p>
        </p:txBody>
      </p:sp>
    </p:spTree>
    <p:extLst>
      <p:ext uri="{BB962C8B-B14F-4D97-AF65-F5344CB8AC3E}">
        <p14:creationId xmlns:p14="http://schemas.microsoft.com/office/powerpoint/2010/main" val="39921833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r>
              <a:rPr lang="en-US" smtClean="0"/>
              <a:t>Click icon to add picture</a:t>
            </a:r>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smtClean="0"/>
              <a:t>Edit Master text styles</a:t>
            </a:r>
          </a:p>
        </p:txBody>
      </p:sp>
    </p:spTree>
    <p:extLst>
      <p:ext uri="{BB962C8B-B14F-4D97-AF65-F5344CB8AC3E}">
        <p14:creationId xmlns:p14="http://schemas.microsoft.com/office/powerpoint/2010/main" val="178406293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r>
              <a:rPr lang="en-US" smtClean="0"/>
              <a:t>Click icon to add picture</a:t>
            </a:r>
            <a:endParaRPr lang="en-GB" dirty="0"/>
          </a:p>
        </p:txBody>
      </p:sp>
    </p:spTree>
    <p:extLst>
      <p:ext uri="{BB962C8B-B14F-4D97-AF65-F5344CB8AC3E}">
        <p14:creationId xmlns:p14="http://schemas.microsoft.com/office/powerpoint/2010/main" val="369203447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r>
              <a:rPr lang="en-US" smtClean="0"/>
              <a:t>Click icon to add picture</a:t>
            </a:r>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r>
              <a:rPr lang="en-US" smtClean="0"/>
              <a:t>Click icon to add picture</a:t>
            </a:r>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r>
              <a:rPr lang="en-US" smtClean="0"/>
              <a:t>Click icon to add picture</a:t>
            </a:r>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smtClean="0"/>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smtClean="0"/>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smtClean="0"/>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r>
              <a:rPr lang="en-US" smtClean="0"/>
              <a:t>Click icon to add picture</a:t>
            </a:r>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r>
              <a:rPr lang="en-US" smtClean="0"/>
              <a:t>Click icon to add picture</a:t>
            </a:r>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r>
              <a:rPr lang="en-US" smtClean="0"/>
              <a:t>Click icon to add picture</a:t>
            </a:r>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smtClean="0"/>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smtClean="0"/>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r>
              <a:rPr lang="en-US" smtClean="0"/>
              <a:t>Click icon to add picture</a:t>
            </a:r>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smtClean="0"/>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smtClean="0"/>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r>
              <a:rPr lang="en-US" smtClean="0"/>
              <a:t>Click icon to add picture</a:t>
            </a:r>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smtClean="0"/>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413677460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smtClean="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smtClean="0"/>
              <a:t>Edit Master text styles</a:t>
            </a:r>
          </a:p>
        </p:txBody>
      </p:sp>
    </p:spTree>
    <p:extLst>
      <p:ext uri="{BB962C8B-B14F-4D97-AF65-F5344CB8AC3E}">
        <p14:creationId xmlns:p14="http://schemas.microsoft.com/office/powerpoint/2010/main" val="106998582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smtClean="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smtClean="0"/>
              <a:t>Edit Master text styles</a:t>
            </a:r>
          </a:p>
        </p:txBody>
      </p:sp>
    </p:spTree>
    <p:extLst>
      <p:ext uri="{BB962C8B-B14F-4D97-AF65-F5344CB8AC3E}">
        <p14:creationId xmlns:p14="http://schemas.microsoft.com/office/powerpoint/2010/main" val="182442872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smtClean="0"/>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smtClean="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smtClean="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dirty="0"/>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r>
              <a:rPr lang="en-US" smtClean="0"/>
              <a:t>Edit Master text styles</a:t>
            </a:r>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dirty="0"/>
          </a:p>
        </p:txBody>
      </p:sp>
      <p:pic>
        <p:nvPicPr>
          <p:cNvPr id="7" name="Picture 6"/>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1349" y="1992573"/>
            <a:ext cx="10528467" cy="2319936"/>
          </a:xfrm>
        </p:spPr>
        <p:txBody>
          <a:bodyPr>
            <a:normAutofit/>
          </a:bodyPr>
          <a:lstStyle/>
          <a:p>
            <a:pPr algn="ctr"/>
            <a:r>
              <a:rPr lang="en-IE" sz="4000" b="1" dirty="0"/>
              <a:t> Horizon </a:t>
            </a:r>
            <a:r>
              <a:rPr lang="en-IE" sz="4000" b="1" dirty="0" smtClean="0"/>
              <a:t>Europe</a:t>
            </a:r>
            <a:br>
              <a:rPr lang="en-IE" sz="4000" b="1" dirty="0" smtClean="0"/>
            </a:br>
            <a:r>
              <a:rPr lang="en-IE" sz="3600" b="1" dirty="0" smtClean="0"/>
              <a:t/>
            </a:r>
            <a:br>
              <a:rPr lang="en-IE" sz="3600" b="1" dirty="0" smtClean="0"/>
            </a:br>
            <a:endParaRPr lang="en-GB" sz="3600" b="1" dirty="0"/>
          </a:p>
        </p:txBody>
      </p:sp>
      <p:sp>
        <p:nvSpPr>
          <p:cNvPr id="3" name="Subtitle 2"/>
          <p:cNvSpPr>
            <a:spLocks noGrp="1"/>
          </p:cNvSpPr>
          <p:nvPr>
            <p:ph type="subTitle" idx="1"/>
          </p:nvPr>
        </p:nvSpPr>
        <p:spPr>
          <a:xfrm>
            <a:off x="1071351" y="2903839"/>
            <a:ext cx="10065224" cy="1084688"/>
          </a:xfrm>
        </p:spPr>
        <p:txBody>
          <a:bodyPr/>
          <a:lstStyle/>
          <a:p>
            <a:pPr algn="ctr"/>
            <a:r>
              <a:rPr lang="en-IE" sz="4000" b="1" dirty="0" smtClean="0"/>
              <a:t>Security Appraisal Procedure</a:t>
            </a:r>
            <a:endParaRPr lang="en-GB" sz="4000" dirty="0"/>
          </a:p>
        </p:txBody>
      </p:sp>
      <p:sp>
        <p:nvSpPr>
          <p:cNvPr id="4" name="Text Placeholder 3"/>
          <p:cNvSpPr>
            <a:spLocks noGrp="1"/>
          </p:cNvSpPr>
          <p:nvPr>
            <p:ph type="body" sz="quarter" idx="13"/>
          </p:nvPr>
        </p:nvSpPr>
        <p:spPr>
          <a:xfrm>
            <a:off x="6052456" y="4824548"/>
            <a:ext cx="5547359" cy="1384663"/>
          </a:xfrm>
        </p:spPr>
        <p:txBody>
          <a:bodyPr/>
          <a:lstStyle/>
          <a:p>
            <a:pPr algn="l">
              <a:spcAft>
                <a:spcPts val="0"/>
              </a:spcAft>
            </a:pPr>
            <a:r>
              <a:rPr lang="en-GB" sz="2000" b="1" dirty="0" smtClean="0"/>
              <a:t>Maria Eleni </a:t>
            </a:r>
            <a:r>
              <a:rPr lang="en-GB" sz="2000" b="1" dirty="0" err="1" smtClean="0"/>
              <a:t>Chondrogianni</a:t>
            </a:r>
            <a:endParaRPr lang="el-GR" sz="2000" b="1" dirty="0" smtClean="0"/>
          </a:p>
          <a:p>
            <a:pPr algn="l">
              <a:spcAft>
                <a:spcPts val="0"/>
              </a:spcAft>
            </a:pPr>
            <a:r>
              <a:rPr lang="en-IE" sz="2000" b="1" dirty="0" smtClean="0"/>
              <a:t>Legal Officer/ Security Appraisal</a:t>
            </a:r>
          </a:p>
          <a:p>
            <a:pPr algn="l">
              <a:spcAft>
                <a:spcPts val="0"/>
              </a:spcAft>
            </a:pPr>
            <a:r>
              <a:rPr lang="en-US" sz="2000" b="1" dirty="0" smtClean="0"/>
              <a:t>DG Migration and Home Affairs</a:t>
            </a:r>
          </a:p>
          <a:p>
            <a:pPr algn="l">
              <a:spcAft>
                <a:spcPts val="0"/>
              </a:spcAft>
            </a:pPr>
            <a:r>
              <a:rPr lang="en-US" sz="2000" b="1" smtClean="0"/>
              <a:t>28/05/2021</a:t>
            </a:r>
            <a:endParaRPr lang="en-GB" sz="2000" b="1" dirty="0" smtClean="0"/>
          </a:p>
        </p:txBody>
      </p:sp>
    </p:spTree>
    <p:extLst>
      <p:ext uri="{BB962C8B-B14F-4D97-AF65-F5344CB8AC3E}">
        <p14:creationId xmlns:p14="http://schemas.microsoft.com/office/powerpoint/2010/main" val="14140023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8" y="1349830"/>
            <a:ext cx="10648124" cy="5207724"/>
          </a:xfrm>
        </p:spPr>
        <p:txBody>
          <a:bodyPr/>
          <a:lstStyle/>
          <a:p>
            <a:pPr marL="0" indent="0" algn="just">
              <a:buNone/>
            </a:pPr>
            <a:r>
              <a:rPr lang="en-US" sz="2000" dirty="0" smtClean="0"/>
              <a:t>The </a:t>
            </a:r>
            <a:r>
              <a:rPr lang="en-US" sz="2000" dirty="0"/>
              <a:t>possible </a:t>
            </a:r>
            <a:r>
              <a:rPr lang="en-US" sz="2000" b="1" dirty="0" smtClean="0"/>
              <a:t>outcomes of the Security Scrutiny </a:t>
            </a:r>
            <a:r>
              <a:rPr lang="en-US" sz="2000" dirty="0" smtClean="0"/>
              <a:t>are</a:t>
            </a:r>
            <a:r>
              <a:rPr lang="en-US" sz="2000" dirty="0"/>
              <a:t>: </a:t>
            </a:r>
          </a:p>
          <a:p>
            <a:pPr lvl="1" algn="just">
              <a:spcAft>
                <a:spcPts val="0"/>
              </a:spcAft>
              <a:buFont typeface="Wingdings" panose="05000000000000000000" pitchFamily="2" charset="2"/>
              <a:buChar char="§"/>
            </a:pPr>
            <a:r>
              <a:rPr lang="en-US" sz="1600" b="1" dirty="0" smtClean="0"/>
              <a:t>No </a:t>
            </a:r>
            <a:r>
              <a:rPr lang="en-US" sz="1600" b="1" dirty="0"/>
              <a:t>security </a:t>
            </a:r>
            <a:r>
              <a:rPr lang="en-US" sz="1600" b="1" dirty="0" smtClean="0"/>
              <a:t>concern- </a:t>
            </a:r>
            <a:r>
              <a:rPr lang="en-US" sz="1600" dirty="0" smtClean="0"/>
              <a:t>No </a:t>
            </a:r>
            <a:r>
              <a:rPr lang="en-US" sz="1600" dirty="0"/>
              <a:t>security </a:t>
            </a:r>
            <a:r>
              <a:rPr lang="en-US" sz="1600" dirty="0" smtClean="0"/>
              <a:t>issues </a:t>
            </a:r>
            <a:r>
              <a:rPr lang="en-US" sz="1600" dirty="0"/>
              <a:t>were identified in the proposal. </a:t>
            </a:r>
            <a:r>
              <a:rPr lang="en-US" sz="1600" dirty="0" smtClean="0"/>
              <a:t>No security </a:t>
            </a:r>
            <a:r>
              <a:rPr lang="en-US" sz="1600" dirty="0"/>
              <a:t>section </a:t>
            </a:r>
            <a:r>
              <a:rPr lang="en-US" sz="1600" dirty="0" smtClean="0"/>
              <a:t>in the Grant Agreement.</a:t>
            </a:r>
            <a:endParaRPr lang="en-US" sz="1600" dirty="0"/>
          </a:p>
          <a:p>
            <a:pPr lvl="1" algn="just">
              <a:spcAft>
                <a:spcPts val="500"/>
              </a:spcAft>
              <a:buFont typeface="Wingdings" panose="05000000000000000000" pitchFamily="2" charset="2"/>
              <a:buChar char="§"/>
            </a:pPr>
            <a:r>
              <a:rPr lang="en-US" sz="1600" b="1" dirty="0" smtClean="0"/>
              <a:t>Security </a:t>
            </a:r>
            <a:r>
              <a:rPr lang="en-US" sz="1600" b="1" dirty="0" smtClean="0"/>
              <a:t>recommendations</a:t>
            </a:r>
            <a:r>
              <a:rPr lang="en-US" sz="1600" dirty="0" smtClean="0"/>
              <a:t>- </a:t>
            </a:r>
            <a:r>
              <a:rPr lang="en-US" sz="1600" dirty="0" smtClean="0"/>
              <a:t>The Security Scrutiny Summary Report (</a:t>
            </a:r>
            <a:r>
              <a:rPr lang="en-US" sz="1600" dirty="0" err="1" smtClean="0"/>
              <a:t>SecScrSR</a:t>
            </a:r>
            <a:r>
              <a:rPr lang="en-US" sz="1600" dirty="0" smtClean="0"/>
              <a:t>) will </a:t>
            </a:r>
            <a:r>
              <a:rPr lang="en-US" sz="1600" dirty="0"/>
              <a:t>list one or more </a:t>
            </a:r>
            <a:r>
              <a:rPr lang="en-US" sz="1600" b="1" dirty="0"/>
              <a:t>security </a:t>
            </a:r>
            <a:r>
              <a:rPr lang="en-US" sz="1600" b="1" dirty="0" smtClean="0"/>
              <a:t>requirements</a:t>
            </a:r>
            <a:r>
              <a:rPr lang="en-US" sz="1600" dirty="0" smtClean="0"/>
              <a:t> </a:t>
            </a:r>
            <a:r>
              <a:rPr lang="en-US" sz="1600" dirty="0" smtClean="0"/>
              <a:t>that should </a:t>
            </a:r>
            <a:r>
              <a:rPr lang="en-US" sz="1600" dirty="0"/>
              <a:t>be set out in </a:t>
            </a:r>
            <a:r>
              <a:rPr lang="en-US" sz="1600" dirty="0" smtClean="0"/>
              <a:t>the Security Section of Annex 1 of the </a:t>
            </a:r>
            <a:r>
              <a:rPr lang="en-US" sz="1600" dirty="0"/>
              <a:t>Grant </a:t>
            </a:r>
            <a:r>
              <a:rPr lang="en-US" sz="1600" dirty="0" smtClean="0"/>
              <a:t>Agreement and </a:t>
            </a:r>
            <a:r>
              <a:rPr lang="en-US" sz="1600" dirty="0"/>
              <a:t>may include:</a:t>
            </a:r>
          </a:p>
          <a:p>
            <a:pPr lvl="2" algn="just">
              <a:spcAft>
                <a:spcPts val="500"/>
              </a:spcAft>
            </a:pPr>
            <a:r>
              <a:rPr lang="en-US" sz="1600" dirty="0" smtClean="0"/>
              <a:t>security </a:t>
            </a:r>
            <a:r>
              <a:rPr lang="en-US" sz="1600" dirty="0"/>
              <a:t>recommendation to </a:t>
            </a:r>
            <a:r>
              <a:rPr lang="en-US" sz="1600" b="1" dirty="0"/>
              <a:t>limit the dissemination level </a:t>
            </a:r>
            <a:r>
              <a:rPr lang="en-US" sz="1600" dirty="0"/>
              <a:t>of certain deliverables for security reasons;</a:t>
            </a:r>
          </a:p>
          <a:p>
            <a:pPr lvl="2" algn="just">
              <a:spcAft>
                <a:spcPts val="500"/>
              </a:spcAft>
            </a:pPr>
            <a:r>
              <a:rPr lang="en-US" sz="1600" b="1" dirty="0" smtClean="0"/>
              <a:t>classification </a:t>
            </a:r>
            <a:r>
              <a:rPr lang="en-US" sz="1600" dirty="0"/>
              <a:t>of certain deliverables at a </a:t>
            </a:r>
            <a:r>
              <a:rPr lang="en-US" sz="1600" dirty="0" smtClean="0"/>
              <a:t>certain level;</a:t>
            </a:r>
            <a:endParaRPr lang="en-US" sz="1600" dirty="0"/>
          </a:p>
          <a:p>
            <a:pPr lvl="2" algn="just">
              <a:spcAft>
                <a:spcPts val="500"/>
              </a:spcAft>
            </a:pPr>
            <a:r>
              <a:rPr lang="en-US" sz="1600" dirty="0" smtClean="0"/>
              <a:t>appointment </a:t>
            </a:r>
            <a:r>
              <a:rPr lang="en-US" sz="1600" dirty="0"/>
              <a:t>of a </a:t>
            </a:r>
            <a:r>
              <a:rPr lang="en-US" sz="1600" b="1" dirty="0"/>
              <a:t>Project Security </a:t>
            </a:r>
            <a:r>
              <a:rPr lang="en-US" sz="1600" b="1" dirty="0" smtClean="0"/>
              <a:t>Officer (</a:t>
            </a:r>
            <a:r>
              <a:rPr lang="en-US" sz="1600" b="1" dirty="0"/>
              <a:t>PSO) </a:t>
            </a:r>
            <a:r>
              <a:rPr lang="en-US" sz="1600" dirty="0"/>
              <a:t>in case of classification</a:t>
            </a:r>
            <a:r>
              <a:rPr lang="en-US" sz="1600" dirty="0" smtClean="0"/>
              <a:t>;</a:t>
            </a:r>
            <a:endParaRPr lang="en-US" sz="1600" dirty="0"/>
          </a:p>
          <a:p>
            <a:pPr lvl="2" algn="just">
              <a:spcAft>
                <a:spcPts val="500"/>
              </a:spcAft>
            </a:pPr>
            <a:r>
              <a:rPr lang="en-US" sz="1600" dirty="0" smtClean="0"/>
              <a:t>establishment </a:t>
            </a:r>
            <a:r>
              <a:rPr lang="en-US" sz="1600" dirty="0"/>
              <a:t>of a </a:t>
            </a:r>
            <a:r>
              <a:rPr lang="en-US" sz="1600" b="1" dirty="0"/>
              <a:t>Security Advisory </a:t>
            </a:r>
            <a:r>
              <a:rPr lang="en-US" sz="1600" b="1" dirty="0" smtClean="0"/>
              <a:t>Board (SAB)</a:t>
            </a:r>
            <a:r>
              <a:rPr lang="en-US" sz="1600" dirty="0" smtClean="0"/>
              <a:t>;</a:t>
            </a:r>
            <a:endParaRPr lang="en-US" sz="1600" dirty="0"/>
          </a:p>
          <a:p>
            <a:pPr lvl="2" algn="just">
              <a:spcAft>
                <a:spcPts val="500"/>
              </a:spcAft>
            </a:pPr>
            <a:r>
              <a:rPr lang="en-US" sz="1600" b="1" dirty="0" smtClean="0"/>
              <a:t>other</a:t>
            </a:r>
            <a:r>
              <a:rPr lang="en-US" sz="1600" dirty="0" smtClean="0"/>
              <a:t> </a:t>
            </a:r>
            <a:r>
              <a:rPr lang="en-US" sz="1600" dirty="0"/>
              <a:t>security recommendations.</a:t>
            </a:r>
          </a:p>
          <a:p>
            <a:pPr lvl="1" algn="just">
              <a:spcAft>
                <a:spcPts val="1000"/>
              </a:spcAft>
              <a:buFont typeface="Wingdings" panose="05000000000000000000" pitchFamily="2" charset="2"/>
              <a:buChar char="§"/>
            </a:pPr>
            <a:r>
              <a:rPr lang="en-GB" sz="1600" b="1" dirty="0"/>
              <a:t>Proposal too sensitive to be </a:t>
            </a:r>
            <a:r>
              <a:rPr lang="en-GB" sz="1600" b="1" dirty="0" smtClean="0"/>
              <a:t>funded</a:t>
            </a:r>
            <a:r>
              <a:rPr lang="fr-BE" sz="1600" dirty="0" smtClean="0"/>
              <a:t>- </a:t>
            </a:r>
            <a:r>
              <a:rPr lang="en-GB" sz="1600" dirty="0" smtClean="0"/>
              <a:t>The </a:t>
            </a:r>
            <a:r>
              <a:rPr lang="en-GB" sz="1600" dirty="0"/>
              <a:t>Security Scrutiny may reveal that the information to be used or generated by the project is too sensitive, or that the applicants lack the right experience, skills or authorisations to handle classified information at the appropriate level. In such cases, funding is refused and the proposal is </a:t>
            </a:r>
            <a:r>
              <a:rPr lang="en-GB" sz="1600" dirty="0" smtClean="0"/>
              <a:t>rejected.</a:t>
            </a:r>
            <a:r>
              <a:rPr lang="fr-BE" sz="1600" dirty="0" smtClean="0"/>
              <a:t> </a:t>
            </a:r>
            <a:endParaRPr lang="en-US" sz="1600" dirty="0"/>
          </a:p>
          <a:p>
            <a:endParaRPr lang="fr-BE" dirty="0"/>
          </a:p>
        </p:txBody>
      </p:sp>
      <p:sp>
        <p:nvSpPr>
          <p:cNvPr id="4" name="Title 3"/>
          <p:cNvSpPr>
            <a:spLocks noGrp="1"/>
          </p:cNvSpPr>
          <p:nvPr>
            <p:ph type="title"/>
          </p:nvPr>
        </p:nvSpPr>
        <p:spPr>
          <a:xfrm>
            <a:off x="1083933" y="87086"/>
            <a:ext cx="10515600" cy="949234"/>
          </a:xfrm>
        </p:spPr>
        <p:txBody>
          <a:bodyPr/>
          <a:lstStyle/>
          <a:p>
            <a:pPr algn="ctr"/>
            <a:r>
              <a:rPr lang="en-US" sz="2800" dirty="0"/>
              <a:t>Security Appraisal in HE: overview of the </a:t>
            </a:r>
            <a:r>
              <a:rPr lang="en-US" sz="2800" dirty="0" smtClean="0"/>
              <a:t>process 7/7</a:t>
            </a:r>
            <a:r>
              <a:rPr lang="en-US" sz="2800" dirty="0"/>
              <a:t/>
            </a:r>
            <a:br>
              <a:rPr lang="en-US" sz="2800" dirty="0"/>
            </a:br>
            <a:r>
              <a:rPr lang="en-US" sz="2800" dirty="0"/>
              <a:t>Security Review-Security Scrutiny </a:t>
            </a:r>
            <a:endParaRPr lang="fr-BE" sz="2800" dirty="0"/>
          </a:p>
        </p:txBody>
      </p:sp>
    </p:spTree>
    <p:extLst>
      <p:ext uri="{BB962C8B-B14F-4D97-AF65-F5344CB8AC3E}">
        <p14:creationId xmlns:p14="http://schemas.microsoft.com/office/powerpoint/2010/main" val="1848197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sz="half" idx="1"/>
          </p:nvPr>
        </p:nvPicPr>
        <p:blipFill>
          <a:blip r:embed="rId3"/>
          <a:stretch>
            <a:fillRect/>
          </a:stretch>
        </p:blipFill>
        <p:spPr>
          <a:xfrm>
            <a:off x="1045028" y="1323703"/>
            <a:ext cx="10241281" cy="4371703"/>
          </a:xfrm>
          <a:prstGeom prst="rect">
            <a:avLst/>
          </a:prstGeom>
        </p:spPr>
      </p:pic>
      <p:sp>
        <p:nvSpPr>
          <p:cNvPr id="4" name="Title 3"/>
          <p:cNvSpPr>
            <a:spLocks noGrp="1"/>
          </p:cNvSpPr>
          <p:nvPr>
            <p:ph type="title"/>
          </p:nvPr>
        </p:nvSpPr>
        <p:spPr>
          <a:xfrm>
            <a:off x="1140539" y="404484"/>
            <a:ext cx="10515600" cy="623128"/>
          </a:xfrm>
        </p:spPr>
        <p:txBody>
          <a:bodyPr/>
          <a:lstStyle/>
          <a:p>
            <a:pPr algn="ctr"/>
            <a:r>
              <a:rPr lang="en-IE" sz="2800" dirty="0" smtClean="0"/>
              <a:t>Security Appraisal Scheme</a:t>
            </a:r>
            <a:endParaRPr lang="en-GB" sz="2800" dirty="0"/>
          </a:p>
        </p:txBody>
      </p:sp>
    </p:spTree>
    <p:extLst>
      <p:ext uri="{BB962C8B-B14F-4D97-AF65-F5344CB8AC3E}">
        <p14:creationId xmlns:p14="http://schemas.microsoft.com/office/powerpoint/2010/main" val="1633636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3119" y="757646"/>
            <a:ext cx="10156297" cy="1698171"/>
          </a:xfrm>
        </p:spPr>
        <p:txBody>
          <a:bodyPr/>
          <a:lstStyle/>
          <a:p>
            <a:pPr algn="ctr"/>
            <a:r>
              <a:rPr lang="en-IE" sz="3600" dirty="0" smtClean="0"/>
              <a:t>Thank you </a:t>
            </a:r>
            <a:r>
              <a:rPr lang="en-IE" sz="3600" dirty="0"/>
              <a:t>!</a:t>
            </a:r>
            <a:br>
              <a:rPr lang="en-IE" sz="3600" dirty="0"/>
            </a:br>
            <a:r>
              <a:rPr lang="en-IE" sz="1600" dirty="0" smtClean="0"/>
              <a:t>In case of questions please contact</a:t>
            </a:r>
            <a:r>
              <a:rPr lang="en-IE" sz="1600" dirty="0"/>
              <a:t>: </a:t>
            </a:r>
            <a:br>
              <a:rPr lang="en-IE" sz="1600" dirty="0"/>
            </a:br>
            <a:r>
              <a:rPr lang="en-IE" sz="1600" dirty="0" smtClean="0"/>
              <a:t>HOME-SECURITY-APPRAISAL@EC.EUROPA.EU</a:t>
            </a:r>
            <a:br>
              <a:rPr lang="en-IE" sz="1600" dirty="0" smtClean="0"/>
            </a:br>
            <a:endParaRPr lang="en-GB" sz="1600" dirty="0"/>
          </a:p>
        </p:txBody>
      </p:sp>
      <p:sp>
        <p:nvSpPr>
          <p:cNvPr id="3" name="Subtitle 2"/>
          <p:cNvSpPr>
            <a:spLocks noGrp="1"/>
          </p:cNvSpPr>
          <p:nvPr>
            <p:ph type="subTitle" idx="1"/>
          </p:nvPr>
        </p:nvSpPr>
        <p:spPr>
          <a:xfrm>
            <a:off x="759575" y="4646435"/>
            <a:ext cx="8941016" cy="1853519"/>
          </a:xfrm>
        </p:spPr>
        <p:txBody>
          <a:bodyPr wrap="square" anchor="b" anchorCtr="0"/>
          <a:lstStyle/>
          <a:p>
            <a:r>
              <a:rPr lang="en-US" sz="1050" b="1" dirty="0"/>
              <a:t>© European Union 2020</a:t>
            </a:r>
          </a:p>
          <a:p>
            <a:r>
              <a:rPr lang="en-US" sz="1050" dirty="0" smtClean="0"/>
              <a:t>Unless otherwise noted the reuse of this presentation is </a:t>
            </a:r>
            <a:r>
              <a:rPr lang="en-US" sz="1050" dirty="0" err="1" smtClean="0"/>
              <a:t>authorised</a:t>
            </a:r>
            <a:r>
              <a:rPr lang="en-US" sz="1050" dirty="0" smtClean="0"/>
              <a:t> under the </a:t>
            </a:r>
            <a:r>
              <a:rPr lang="en-US" sz="1050" dirty="0" smtClean="0">
                <a:hlinkClick r:id="rId3"/>
              </a:rPr>
              <a:t>CC BY 4.0 </a:t>
            </a:r>
            <a:r>
              <a:rPr lang="en-US" sz="1050" dirty="0"/>
              <a:t>license. For any use or reproduction of elements that are not owned by the EU, permission may need to be sought directly from the respective </a:t>
            </a:r>
            <a:r>
              <a:rPr lang="en-US" sz="1050" dirty="0" smtClean="0"/>
              <a:t>right holders.</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24" y="4858246"/>
            <a:ext cx="1023496" cy="358097"/>
          </a:xfrm>
          <a:prstGeom prst="rect">
            <a:avLst/>
          </a:prstGeom>
        </p:spPr>
      </p:pic>
    </p:spTree>
    <p:extLst>
      <p:ext uri="{BB962C8B-B14F-4D97-AF65-F5344CB8AC3E}">
        <p14:creationId xmlns:p14="http://schemas.microsoft.com/office/powerpoint/2010/main" val="4273619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8" y="1454331"/>
            <a:ext cx="10648124" cy="4955177"/>
          </a:xfrm>
        </p:spPr>
        <p:txBody>
          <a:bodyPr/>
          <a:lstStyle/>
          <a:p>
            <a:pPr algn="just">
              <a:lnSpc>
                <a:spcPct val="150000"/>
              </a:lnSpc>
              <a:spcAft>
                <a:spcPts val="0"/>
              </a:spcAft>
              <a:buFont typeface="Wingdings" panose="05000000000000000000" pitchFamily="2" charset="2"/>
              <a:buChar char="Ø"/>
            </a:pPr>
            <a:r>
              <a:rPr lang="en-IE" dirty="0"/>
              <a:t> </a:t>
            </a:r>
            <a:r>
              <a:rPr lang="en-IE" sz="2000" b="1" dirty="0"/>
              <a:t>Legal basis </a:t>
            </a:r>
            <a:r>
              <a:rPr lang="en-IE" sz="2000" dirty="0"/>
              <a:t>in HE Regulation (Art. 20); assessing security issues in research proposals is not only a necessity, but also </a:t>
            </a:r>
            <a:r>
              <a:rPr lang="en-IE" sz="2000" b="1" dirty="0"/>
              <a:t>a legal obligation</a:t>
            </a:r>
            <a:r>
              <a:rPr lang="en-IE" sz="2000" dirty="0"/>
              <a:t>!</a:t>
            </a:r>
          </a:p>
          <a:p>
            <a:pPr algn="just">
              <a:lnSpc>
                <a:spcPct val="150000"/>
              </a:lnSpc>
              <a:spcAft>
                <a:spcPts val="0"/>
              </a:spcAft>
              <a:buFont typeface="Wingdings" panose="05000000000000000000" pitchFamily="2" charset="2"/>
              <a:buChar char="Ø"/>
            </a:pPr>
            <a:r>
              <a:rPr lang="en-IE" sz="2000" dirty="0"/>
              <a:t> Standardised </a:t>
            </a:r>
            <a:r>
              <a:rPr lang="en-IE" sz="2000" dirty="0" smtClean="0"/>
              <a:t>process</a:t>
            </a:r>
            <a:r>
              <a:rPr lang="en-IE" sz="2000" b="1" dirty="0" smtClean="0"/>
              <a:t> </a:t>
            </a:r>
            <a:r>
              <a:rPr lang="en-IE" sz="2000" dirty="0"/>
              <a:t>for </a:t>
            </a:r>
            <a:r>
              <a:rPr lang="en-IE" sz="2000" b="1" dirty="0" smtClean="0"/>
              <a:t>all activities in HE</a:t>
            </a:r>
            <a:r>
              <a:rPr lang="en-IE" sz="2000" dirty="0" smtClean="0"/>
              <a:t>.</a:t>
            </a:r>
            <a:endParaRPr lang="en-IE" sz="2000" dirty="0"/>
          </a:p>
          <a:p>
            <a:pPr algn="just">
              <a:lnSpc>
                <a:spcPct val="150000"/>
              </a:lnSpc>
              <a:spcAft>
                <a:spcPts val="0"/>
              </a:spcAft>
              <a:buFont typeface="Wingdings" panose="05000000000000000000" pitchFamily="2" charset="2"/>
              <a:buChar char="Ø"/>
            </a:pPr>
            <a:r>
              <a:rPr lang="en-IE" sz="2000" b="1" dirty="0"/>
              <a:t>Security Self-assessment </a:t>
            </a:r>
            <a:r>
              <a:rPr lang="en-IE" sz="2000" dirty="0"/>
              <a:t>by the applicants in the proposal template for </a:t>
            </a:r>
            <a:r>
              <a:rPr lang="en-IE" sz="2000" b="1" dirty="0"/>
              <a:t>all HE proposals</a:t>
            </a:r>
            <a:r>
              <a:rPr lang="en-IE" sz="2000" dirty="0"/>
              <a:t>.</a:t>
            </a:r>
          </a:p>
          <a:p>
            <a:pPr algn="just">
              <a:lnSpc>
                <a:spcPct val="150000"/>
              </a:lnSpc>
              <a:spcAft>
                <a:spcPts val="0"/>
              </a:spcAft>
              <a:buFont typeface="Wingdings" panose="05000000000000000000" pitchFamily="2" charset="2"/>
              <a:buChar char="Ø"/>
            </a:pPr>
            <a:r>
              <a:rPr lang="en-IE" sz="2000" dirty="0" smtClean="0"/>
              <a:t>Possibility </a:t>
            </a:r>
            <a:r>
              <a:rPr lang="en-IE" sz="2000" dirty="0"/>
              <a:t>to flag a </a:t>
            </a:r>
            <a:r>
              <a:rPr lang="en-IE" sz="2000" b="1" dirty="0"/>
              <a:t>topic as security sensitive </a:t>
            </a:r>
            <a:r>
              <a:rPr lang="en-IE" sz="2000" dirty="0"/>
              <a:t>in the Work </a:t>
            </a:r>
            <a:r>
              <a:rPr lang="en-IE" sz="2000" dirty="0" smtClean="0"/>
              <a:t>Programme, which influences the routing of the process.</a:t>
            </a:r>
          </a:p>
          <a:p>
            <a:pPr algn="just">
              <a:lnSpc>
                <a:spcPct val="150000"/>
              </a:lnSpc>
              <a:spcAft>
                <a:spcPts val="0"/>
              </a:spcAft>
              <a:buFont typeface="Wingdings" panose="05000000000000000000" pitchFamily="2" charset="2"/>
              <a:buChar char="Ø"/>
            </a:pPr>
            <a:r>
              <a:rPr lang="en-IE" sz="2000" b="1" dirty="0" smtClean="0"/>
              <a:t>Full updated set </a:t>
            </a:r>
            <a:r>
              <a:rPr lang="en-IE" sz="2000" b="1" dirty="0"/>
              <a:t>of guidance material </a:t>
            </a:r>
            <a:r>
              <a:rPr lang="en-IE" sz="2000" dirty="0"/>
              <a:t>for all involved actors (applicants, POs, beneficiaries, national experts).</a:t>
            </a:r>
          </a:p>
          <a:p>
            <a:endParaRPr lang="fr-BE" sz="2000" dirty="0"/>
          </a:p>
        </p:txBody>
      </p:sp>
      <p:sp>
        <p:nvSpPr>
          <p:cNvPr id="4" name="Title 3"/>
          <p:cNvSpPr>
            <a:spLocks noGrp="1"/>
          </p:cNvSpPr>
          <p:nvPr>
            <p:ph type="title"/>
          </p:nvPr>
        </p:nvSpPr>
        <p:spPr>
          <a:xfrm>
            <a:off x="970722" y="374470"/>
            <a:ext cx="10515600" cy="653142"/>
          </a:xfrm>
        </p:spPr>
        <p:txBody>
          <a:bodyPr/>
          <a:lstStyle/>
          <a:p>
            <a:pPr algn="ctr"/>
            <a:r>
              <a:rPr lang="en-US" sz="2800" dirty="0"/>
              <a:t>Security Appraisal in HE: novelties!</a:t>
            </a:r>
            <a:endParaRPr lang="fr-BE" sz="2800" dirty="0"/>
          </a:p>
        </p:txBody>
      </p:sp>
    </p:spTree>
    <p:extLst>
      <p:ext uri="{BB962C8B-B14F-4D97-AF65-F5344CB8AC3E}">
        <p14:creationId xmlns:p14="http://schemas.microsoft.com/office/powerpoint/2010/main" val="197363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970722" y="1375954"/>
            <a:ext cx="10289460" cy="4432663"/>
          </a:xfrm>
        </p:spPr>
        <p:txBody>
          <a:bodyPr/>
          <a:lstStyle/>
          <a:p>
            <a:pPr marL="0" indent="0">
              <a:spcAft>
                <a:spcPts val="0"/>
              </a:spcAft>
              <a:buNone/>
            </a:pPr>
            <a:r>
              <a:rPr lang="en-IE" sz="2000" dirty="0" smtClean="0"/>
              <a:t>   </a:t>
            </a:r>
            <a:r>
              <a:rPr lang="en-IE" sz="2000" b="1" dirty="0"/>
              <a:t>Horizon Europe </a:t>
            </a:r>
            <a:r>
              <a:rPr lang="en-IE" sz="2000" b="1" dirty="0" smtClean="0"/>
              <a:t>Regulation</a:t>
            </a:r>
            <a:r>
              <a:rPr lang="en-IE" sz="2000" dirty="0" smtClean="0"/>
              <a:t> </a:t>
            </a:r>
            <a:r>
              <a:rPr lang="en-IE" sz="2000" b="1" dirty="0" smtClean="0"/>
              <a:t>Art. 20 on Security</a:t>
            </a:r>
            <a:r>
              <a:rPr lang="en-IE" sz="2000" dirty="0" smtClean="0"/>
              <a:t>:</a:t>
            </a:r>
          </a:p>
          <a:p>
            <a:pPr>
              <a:spcAft>
                <a:spcPts val="0"/>
              </a:spcAft>
              <a:buFont typeface="Wingdings" panose="05000000000000000000" pitchFamily="2" charset="2"/>
              <a:buChar char="Ø"/>
            </a:pPr>
            <a:endParaRPr lang="en-IE" sz="2000" dirty="0" smtClean="0"/>
          </a:p>
          <a:p>
            <a:pPr algn="just">
              <a:spcAft>
                <a:spcPts val="0"/>
              </a:spcAft>
              <a:buFont typeface="Wingdings" panose="05000000000000000000" pitchFamily="2" charset="2"/>
              <a:buChar char="Ø"/>
            </a:pPr>
            <a:r>
              <a:rPr lang="en-IE" sz="2000" b="1" dirty="0" smtClean="0"/>
              <a:t>Art. 20 (1)</a:t>
            </a:r>
            <a:r>
              <a:rPr lang="en-IE" sz="2000" dirty="0" smtClean="0"/>
              <a:t>: </a:t>
            </a:r>
            <a:r>
              <a:rPr lang="en-IE" sz="2000" i="1" dirty="0" smtClean="0"/>
              <a:t>“Actions … </a:t>
            </a:r>
            <a:r>
              <a:rPr lang="en-IE" sz="2000" b="1" i="1" dirty="0" smtClean="0"/>
              <a:t>shall comply with the applicable security rules</a:t>
            </a:r>
            <a:r>
              <a:rPr lang="en-IE" sz="2000" i="1" dirty="0" smtClean="0"/>
              <a:t> and in articular rules on </a:t>
            </a:r>
            <a:r>
              <a:rPr lang="en-IE" sz="2000" b="1" i="1" dirty="0" smtClean="0"/>
              <a:t>protection of classified information </a:t>
            </a:r>
            <a:r>
              <a:rPr lang="en-IE" sz="2000" i="1" dirty="0" smtClean="0"/>
              <a:t>against unauthorised disclosure, including compliance with any relevant </a:t>
            </a:r>
            <a:r>
              <a:rPr lang="en-IE" sz="2000" b="1" i="1" dirty="0" smtClean="0"/>
              <a:t>national</a:t>
            </a:r>
            <a:r>
              <a:rPr lang="en-IE" sz="2000" i="1" dirty="0" smtClean="0"/>
              <a:t> and </a:t>
            </a:r>
            <a:r>
              <a:rPr lang="en-IE" sz="2000" b="1" i="1" dirty="0" smtClean="0"/>
              <a:t>Union law</a:t>
            </a:r>
            <a:r>
              <a:rPr lang="en-IE" sz="2000" i="1" dirty="0" smtClean="0"/>
              <a:t>.”</a:t>
            </a:r>
          </a:p>
          <a:p>
            <a:pPr algn="just">
              <a:spcAft>
                <a:spcPts val="0"/>
              </a:spcAft>
              <a:buFont typeface="Wingdings" panose="05000000000000000000" pitchFamily="2" charset="2"/>
              <a:buChar char="Ø"/>
            </a:pPr>
            <a:endParaRPr lang="en-IE" sz="2000" i="1" dirty="0" smtClean="0"/>
          </a:p>
          <a:p>
            <a:pPr algn="just">
              <a:spcAft>
                <a:spcPts val="0"/>
              </a:spcAft>
              <a:buFont typeface="Wingdings" panose="05000000000000000000" pitchFamily="2" charset="2"/>
              <a:buChar char="Ø"/>
            </a:pPr>
            <a:r>
              <a:rPr lang="en-IE" sz="2000" b="1" dirty="0" smtClean="0"/>
              <a:t>Art.</a:t>
            </a:r>
            <a:r>
              <a:rPr lang="en-IE" sz="2000" dirty="0" smtClean="0"/>
              <a:t> </a:t>
            </a:r>
            <a:r>
              <a:rPr lang="en-IE" sz="2000" b="1" dirty="0" smtClean="0"/>
              <a:t>20 (2)</a:t>
            </a:r>
            <a:r>
              <a:rPr lang="en-IE" sz="2000" dirty="0" smtClean="0"/>
              <a:t>: “</a:t>
            </a:r>
            <a:r>
              <a:rPr lang="en-US" sz="2000" i="1" dirty="0" smtClean="0"/>
              <a:t>Where </a:t>
            </a:r>
            <a:r>
              <a:rPr lang="en-US" sz="2000" i="1" dirty="0"/>
              <a:t>appropriate, proposals shall include </a:t>
            </a:r>
            <a:r>
              <a:rPr lang="en-US" sz="2000" b="1" i="1" dirty="0"/>
              <a:t>a security self-assessment </a:t>
            </a:r>
            <a:r>
              <a:rPr lang="en-US" sz="2000" i="1" dirty="0"/>
              <a:t>identifying any security issues and detailing how these issues will be addressed in order to meet the relevant national and Union </a:t>
            </a:r>
            <a:r>
              <a:rPr lang="en-US" sz="2000" i="1" dirty="0" smtClean="0"/>
              <a:t>law.”</a:t>
            </a:r>
            <a:r>
              <a:rPr lang="en-IE" sz="2000" i="1" dirty="0" smtClean="0"/>
              <a:t>    </a:t>
            </a:r>
          </a:p>
          <a:p>
            <a:pPr algn="just">
              <a:spcAft>
                <a:spcPts val="0"/>
              </a:spcAft>
              <a:buFont typeface="Wingdings" panose="05000000000000000000" pitchFamily="2" charset="2"/>
              <a:buChar char="Ø"/>
            </a:pPr>
            <a:endParaRPr lang="en-IE" sz="2000" dirty="0" smtClean="0"/>
          </a:p>
          <a:p>
            <a:pPr>
              <a:spcAft>
                <a:spcPts val="0"/>
              </a:spcAft>
              <a:buFont typeface="Wingdings" panose="05000000000000000000" pitchFamily="2" charset="2"/>
              <a:buChar char="Ø"/>
            </a:pPr>
            <a:r>
              <a:rPr lang="en-IE" sz="2000" dirty="0"/>
              <a:t> </a:t>
            </a:r>
            <a:r>
              <a:rPr lang="en-IE" sz="2000" b="1" dirty="0" smtClean="0"/>
              <a:t>Art. 20 (3): </a:t>
            </a:r>
            <a:r>
              <a:rPr lang="en-IE" sz="2000" i="1" dirty="0" smtClean="0"/>
              <a:t>“</a:t>
            </a:r>
            <a:r>
              <a:rPr lang="en-US" sz="2000" i="1" dirty="0" smtClean="0"/>
              <a:t>Where </a:t>
            </a:r>
            <a:r>
              <a:rPr lang="en-US" sz="2000" i="1" dirty="0"/>
              <a:t>appropriate, the Commission or funding body shall carry </a:t>
            </a:r>
            <a:r>
              <a:rPr lang="en-US" sz="2000" i="1" dirty="0" smtClean="0"/>
              <a:t>out </a:t>
            </a:r>
            <a:r>
              <a:rPr lang="en-US" sz="2000" b="1" i="1" dirty="0" smtClean="0"/>
              <a:t>a </a:t>
            </a:r>
            <a:r>
              <a:rPr lang="en-US" sz="2000" b="1" i="1" dirty="0"/>
              <a:t>security scrutiny </a:t>
            </a:r>
            <a:r>
              <a:rPr lang="en-US" sz="2000" i="1" dirty="0"/>
              <a:t>for proposals raising security issues</a:t>
            </a:r>
            <a:r>
              <a:rPr lang="en-US" sz="2000" i="1" dirty="0" smtClean="0"/>
              <a:t>.”  </a:t>
            </a:r>
            <a:endParaRPr lang="en-GB" sz="2000" i="1" dirty="0"/>
          </a:p>
        </p:txBody>
      </p:sp>
      <p:sp>
        <p:nvSpPr>
          <p:cNvPr id="4" name="Title 3"/>
          <p:cNvSpPr>
            <a:spLocks noGrp="1"/>
          </p:cNvSpPr>
          <p:nvPr>
            <p:ph type="title"/>
          </p:nvPr>
        </p:nvSpPr>
        <p:spPr>
          <a:xfrm>
            <a:off x="970722" y="271849"/>
            <a:ext cx="10515600" cy="599008"/>
          </a:xfrm>
        </p:spPr>
        <p:txBody>
          <a:bodyPr/>
          <a:lstStyle/>
          <a:p>
            <a:pPr algn="ctr"/>
            <a:r>
              <a:rPr lang="en-IE" sz="2800" dirty="0" smtClean="0"/>
              <a:t>Security Appraisal in HE: Legal Basis  </a:t>
            </a:r>
            <a:endParaRPr lang="en-GB" sz="2800" dirty="0">
              <a:solidFill>
                <a:srgbClr val="FFC000"/>
              </a:solidFill>
            </a:endParaRPr>
          </a:p>
        </p:txBody>
      </p:sp>
    </p:spTree>
    <p:extLst>
      <p:ext uri="{BB962C8B-B14F-4D97-AF65-F5344CB8AC3E}">
        <p14:creationId xmlns:p14="http://schemas.microsoft.com/office/powerpoint/2010/main" val="1417256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901053" y="1698171"/>
            <a:ext cx="10515600" cy="4119155"/>
          </a:xfrm>
        </p:spPr>
        <p:txBody>
          <a:bodyPr/>
          <a:lstStyle/>
          <a:p>
            <a:pPr marL="0" indent="0" algn="just">
              <a:spcBef>
                <a:spcPts val="600"/>
              </a:spcBef>
              <a:spcAft>
                <a:spcPts val="1000"/>
              </a:spcAft>
              <a:buNone/>
            </a:pPr>
            <a:r>
              <a:rPr lang="en-US" sz="2000" dirty="0" smtClean="0"/>
              <a:t>The </a:t>
            </a:r>
            <a:r>
              <a:rPr lang="en-US" sz="2000" b="1" dirty="0"/>
              <a:t>Security Appraisal Procedure </a:t>
            </a:r>
            <a:r>
              <a:rPr lang="en-US" sz="2000" dirty="0" smtClean="0"/>
              <a:t>concerns all activities </a:t>
            </a:r>
            <a:r>
              <a:rPr lang="en-US" sz="2000" dirty="0"/>
              <a:t>funded under Horizon Europe and includes </a:t>
            </a:r>
            <a:r>
              <a:rPr lang="en-US" sz="2000" b="1" dirty="0"/>
              <a:t>three main steps</a:t>
            </a:r>
            <a:r>
              <a:rPr lang="en-US" sz="2000" dirty="0"/>
              <a:t>: </a:t>
            </a:r>
            <a:endParaRPr lang="en-GB" sz="2000" dirty="0"/>
          </a:p>
          <a:p>
            <a:pPr marL="457200" indent="-457200" algn="just">
              <a:spcAft>
                <a:spcPts val="1000"/>
              </a:spcAft>
              <a:buAutoNum type="arabicPeriod"/>
            </a:pPr>
            <a:r>
              <a:rPr lang="en-IE" sz="2000" dirty="0" smtClean="0"/>
              <a:t>The </a:t>
            </a:r>
            <a:r>
              <a:rPr lang="en-IE" sz="2000" b="1" dirty="0" smtClean="0"/>
              <a:t>Security Self-assessment </a:t>
            </a:r>
            <a:r>
              <a:rPr lang="en-IE" sz="2000" dirty="0" smtClean="0"/>
              <a:t>by the Applicant – all proposals;</a:t>
            </a:r>
          </a:p>
          <a:p>
            <a:pPr marL="457200" indent="-457200" algn="just">
              <a:spcAft>
                <a:spcPts val="1000"/>
              </a:spcAft>
              <a:buAutoNum type="arabicPeriod"/>
            </a:pPr>
            <a:r>
              <a:rPr lang="en-IE" sz="2000" dirty="0"/>
              <a:t>The </a:t>
            </a:r>
            <a:r>
              <a:rPr lang="en-IE" sz="2000" b="1" dirty="0"/>
              <a:t>Security Review </a:t>
            </a:r>
            <a:r>
              <a:rPr lang="en-IE" sz="2000" dirty="0"/>
              <a:t>by the granting authority, the Commission and national security experts- a selection of </a:t>
            </a:r>
            <a:r>
              <a:rPr lang="en-IE" sz="2000" dirty="0" smtClean="0"/>
              <a:t>proposals;</a:t>
            </a:r>
          </a:p>
          <a:p>
            <a:pPr marL="457200" indent="-457200" algn="just">
              <a:spcAft>
                <a:spcPts val="1000"/>
              </a:spcAft>
              <a:buAutoNum type="arabicPeriod"/>
            </a:pPr>
            <a:r>
              <a:rPr lang="en-US" sz="2000" dirty="0" smtClean="0"/>
              <a:t>The </a:t>
            </a:r>
            <a:r>
              <a:rPr lang="en-US" sz="2000" b="1" dirty="0"/>
              <a:t>Security </a:t>
            </a:r>
            <a:r>
              <a:rPr lang="en-US" sz="2000" b="1" dirty="0" smtClean="0"/>
              <a:t>Checks</a:t>
            </a:r>
            <a:r>
              <a:rPr lang="en-US" sz="2000" dirty="0"/>
              <a:t>, </a:t>
            </a:r>
            <a:r>
              <a:rPr lang="en-US" sz="2000" dirty="0" smtClean="0"/>
              <a:t>by the </a:t>
            </a:r>
            <a:r>
              <a:rPr lang="en-US" sz="2000" dirty="0"/>
              <a:t>Commission or the relevant funding </a:t>
            </a:r>
            <a:r>
              <a:rPr lang="en-US" sz="2000" dirty="0" smtClean="0"/>
              <a:t>body, where appropriate, </a:t>
            </a:r>
            <a:r>
              <a:rPr lang="en-US" sz="2000" dirty="0"/>
              <a:t>during or after the life of the </a:t>
            </a:r>
            <a:r>
              <a:rPr lang="en-US" sz="2000" dirty="0" smtClean="0"/>
              <a:t>project.</a:t>
            </a:r>
          </a:p>
          <a:p>
            <a:pPr marL="0" indent="0" algn="just">
              <a:spcAft>
                <a:spcPts val="1000"/>
              </a:spcAft>
              <a:buNone/>
            </a:pPr>
            <a:endParaRPr lang="en-IE" sz="2000" dirty="0" smtClean="0"/>
          </a:p>
          <a:p>
            <a:pPr algn="just">
              <a:spcAft>
                <a:spcPts val="1000"/>
              </a:spcAft>
              <a:buFont typeface="Wingdings" panose="05000000000000000000" pitchFamily="2" charset="2"/>
              <a:buChar char="Ø"/>
            </a:pPr>
            <a:endParaRPr lang="en-US" sz="2000" dirty="0" smtClean="0"/>
          </a:p>
          <a:p>
            <a:pPr algn="just"/>
            <a:endParaRPr lang="en-IE" dirty="0" smtClean="0"/>
          </a:p>
          <a:p>
            <a:endParaRPr lang="en-IE" dirty="0"/>
          </a:p>
          <a:p>
            <a:pPr marL="0" indent="0">
              <a:buNone/>
            </a:pPr>
            <a:endParaRPr lang="en-GB" dirty="0"/>
          </a:p>
        </p:txBody>
      </p:sp>
      <p:sp>
        <p:nvSpPr>
          <p:cNvPr id="4" name="Title 3"/>
          <p:cNvSpPr>
            <a:spLocks noGrp="1"/>
          </p:cNvSpPr>
          <p:nvPr>
            <p:ph type="title"/>
          </p:nvPr>
        </p:nvSpPr>
        <p:spPr>
          <a:xfrm>
            <a:off x="970722" y="322217"/>
            <a:ext cx="10515600" cy="783772"/>
          </a:xfrm>
        </p:spPr>
        <p:txBody>
          <a:bodyPr/>
          <a:lstStyle/>
          <a:p>
            <a:pPr algn="ctr"/>
            <a:r>
              <a:rPr lang="en-IE" sz="2800" dirty="0" smtClean="0"/>
              <a:t>Security Appraisal in HE: overview of the process 1/7</a:t>
            </a:r>
            <a:endParaRPr lang="en-GB" sz="2800" dirty="0"/>
          </a:p>
        </p:txBody>
      </p:sp>
    </p:spTree>
    <p:extLst>
      <p:ext uri="{BB962C8B-B14F-4D97-AF65-F5344CB8AC3E}">
        <p14:creationId xmlns:p14="http://schemas.microsoft.com/office/powerpoint/2010/main" val="3516696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904460" y="1062446"/>
            <a:ext cx="10648124" cy="5251268"/>
          </a:xfrm>
        </p:spPr>
        <p:txBody>
          <a:bodyPr/>
          <a:lstStyle/>
          <a:p>
            <a:pPr algn="just">
              <a:spcAft>
                <a:spcPts val="1000"/>
              </a:spcAft>
              <a:buFont typeface="Wingdings" panose="05000000000000000000" pitchFamily="2" charset="2"/>
              <a:buChar char="Ø"/>
            </a:pPr>
            <a:r>
              <a:rPr lang="en-US" sz="2000" b="1" dirty="0" smtClean="0"/>
              <a:t>All HE proposals </a:t>
            </a:r>
            <a:r>
              <a:rPr lang="en-US" sz="2000" dirty="0" smtClean="0"/>
              <a:t>will</a:t>
            </a:r>
            <a:r>
              <a:rPr lang="en-US" sz="2000" b="1" dirty="0" smtClean="0"/>
              <a:t> </a:t>
            </a:r>
            <a:r>
              <a:rPr lang="en-US" sz="2000" dirty="0" smtClean="0"/>
              <a:t>contain a </a:t>
            </a:r>
            <a:r>
              <a:rPr lang="en-US" sz="2000" b="1" dirty="0" smtClean="0"/>
              <a:t>Security Issues Table</a:t>
            </a:r>
            <a:r>
              <a:rPr lang="en-US" sz="2000" dirty="0" smtClean="0"/>
              <a:t>, which is </a:t>
            </a:r>
            <a:r>
              <a:rPr lang="en-US" sz="2000" b="1" dirty="0" smtClean="0"/>
              <a:t>mandatory</a:t>
            </a:r>
            <a:r>
              <a:rPr lang="en-US" sz="2000" dirty="0" smtClean="0"/>
              <a:t> for all applicants.</a:t>
            </a:r>
          </a:p>
          <a:p>
            <a:pPr algn="just">
              <a:spcAft>
                <a:spcPts val="1000"/>
              </a:spcAft>
              <a:buFont typeface="Wingdings" panose="05000000000000000000" pitchFamily="2" charset="2"/>
              <a:buChar char="Ø"/>
            </a:pPr>
            <a:r>
              <a:rPr lang="en-US" sz="2000" dirty="0" smtClean="0"/>
              <a:t>When </a:t>
            </a:r>
            <a:r>
              <a:rPr lang="en-US" sz="2000" dirty="0"/>
              <a:t>preparing a </a:t>
            </a:r>
            <a:r>
              <a:rPr lang="en-US" sz="2000" dirty="0" smtClean="0"/>
              <a:t>proposal, the </a:t>
            </a:r>
            <a:r>
              <a:rPr lang="en-US" sz="2000" dirty="0"/>
              <a:t>applicant is required to </a:t>
            </a:r>
            <a:r>
              <a:rPr lang="en-US" sz="2000" dirty="0" smtClean="0"/>
              <a:t>reply </a:t>
            </a:r>
            <a:r>
              <a:rPr lang="en-US" sz="2000" dirty="0"/>
              <a:t>to </a:t>
            </a:r>
            <a:r>
              <a:rPr lang="en-US" sz="2000" dirty="0" smtClean="0"/>
              <a:t>the questions of the </a:t>
            </a:r>
            <a:r>
              <a:rPr lang="en-US" sz="2000" b="1" dirty="0" smtClean="0"/>
              <a:t>Security </a:t>
            </a:r>
            <a:r>
              <a:rPr lang="en-US" sz="2000" b="1" dirty="0"/>
              <a:t>Issues </a:t>
            </a:r>
            <a:r>
              <a:rPr lang="en-US" sz="2000" b="1" dirty="0" smtClean="0"/>
              <a:t>Table</a:t>
            </a:r>
            <a:r>
              <a:rPr lang="en-US" sz="2000" dirty="0" smtClean="0"/>
              <a:t>. In </a:t>
            </a:r>
            <a:r>
              <a:rPr lang="en-US" sz="2000" dirty="0"/>
              <a:t>case the proposal is submitted under </a:t>
            </a:r>
            <a:r>
              <a:rPr lang="en-US" sz="2000" dirty="0" smtClean="0"/>
              <a:t>a </a:t>
            </a:r>
            <a:r>
              <a:rPr lang="en-US" sz="2000" b="1" dirty="0" smtClean="0"/>
              <a:t>security </a:t>
            </a:r>
            <a:r>
              <a:rPr lang="en-US" sz="2000" b="1" dirty="0"/>
              <a:t>sensitive</a:t>
            </a:r>
            <a:r>
              <a:rPr lang="en-US" sz="2000" dirty="0" smtClean="0"/>
              <a:t> </a:t>
            </a:r>
            <a:r>
              <a:rPr lang="en-US" sz="2000" b="1" dirty="0" smtClean="0"/>
              <a:t>topic</a:t>
            </a:r>
            <a:r>
              <a:rPr lang="en-US" sz="2000" dirty="0"/>
              <a:t>, </a:t>
            </a:r>
            <a:r>
              <a:rPr lang="en-US" sz="2000" dirty="0" smtClean="0"/>
              <a:t>the </a:t>
            </a:r>
            <a:r>
              <a:rPr lang="en-US" sz="2000" dirty="0"/>
              <a:t>applicant is also required to complete a </a:t>
            </a:r>
            <a:r>
              <a:rPr lang="en-US" sz="2000" b="1" dirty="0"/>
              <a:t>Security </a:t>
            </a:r>
            <a:r>
              <a:rPr lang="en-US" sz="2000" b="1" dirty="0" smtClean="0"/>
              <a:t>Section </a:t>
            </a:r>
            <a:r>
              <a:rPr lang="en-US" sz="2000" dirty="0" smtClean="0"/>
              <a:t>with more information on specific security issues.</a:t>
            </a:r>
          </a:p>
          <a:p>
            <a:pPr>
              <a:spcAft>
                <a:spcPts val="1000"/>
              </a:spcAft>
              <a:buFont typeface="Wingdings" panose="05000000000000000000" pitchFamily="2" charset="2"/>
              <a:buChar char="Ø"/>
            </a:pPr>
            <a:r>
              <a:rPr lang="en-IE" sz="2000" dirty="0"/>
              <a:t>The Security Issues Table includes </a:t>
            </a:r>
            <a:r>
              <a:rPr lang="en-IE" sz="2000" b="1" dirty="0"/>
              <a:t>3 main questions</a:t>
            </a:r>
            <a:r>
              <a:rPr lang="en-IE" sz="2000" dirty="0"/>
              <a:t>:</a:t>
            </a:r>
          </a:p>
          <a:p>
            <a:pPr lvl="1">
              <a:spcAft>
                <a:spcPts val="1000"/>
              </a:spcAft>
              <a:buFont typeface="Wingdings" panose="05000000000000000000" pitchFamily="2" charset="2"/>
              <a:buChar char="§"/>
            </a:pPr>
            <a:r>
              <a:rPr lang="en-US" sz="1600" i="1" dirty="0"/>
              <a:t>Does this activity involve information and/or materials requiring protection against </a:t>
            </a:r>
            <a:r>
              <a:rPr lang="en-US" sz="1600" i="1" dirty="0" err="1"/>
              <a:t>unauthorised</a:t>
            </a:r>
            <a:r>
              <a:rPr lang="en-US" sz="1600" i="1" dirty="0"/>
              <a:t> disclosure (classified information)?</a:t>
            </a:r>
            <a:endParaRPr lang="en-IE" sz="1600" i="1" dirty="0"/>
          </a:p>
          <a:p>
            <a:pPr lvl="1">
              <a:spcAft>
                <a:spcPts val="1000"/>
              </a:spcAft>
              <a:buFont typeface="Wingdings" panose="05000000000000000000" pitchFamily="2" charset="2"/>
              <a:buChar char="§"/>
            </a:pPr>
            <a:r>
              <a:rPr lang="en-US" sz="1600" i="1" dirty="0"/>
              <a:t>Does this activity have the potential for misuse of results?</a:t>
            </a:r>
            <a:endParaRPr lang="en-IE" sz="1600" i="1" dirty="0"/>
          </a:p>
          <a:p>
            <a:pPr lvl="1">
              <a:spcAft>
                <a:spcPts val="0"/>
              </a:spcAft>
              <a:buFont typeface="Wingdings" panose="05000000000000000000" pitchFamily="2" charset="2"/>
              <a:buChar char="§"/>
            </a:pPr>
            <a:r>
              <a:rPr lang="en-US" sz="1600" i="1" dirty="0"/>
              <a:t>Does this activity involve information and/or materials subject to national security restrictions?/Are there any other security issues that should be taken into consideration</a:t>
            </a:r>
            <a:r>
              <a:rPr lang="en-US" sz="1600" i="1" dirty="0" smtClean="0"/>
              <a:t>?</a:t>
            </a:r>
            <a:endParaRPr lang="en-IE" sz="1600" i="1" dirty="0" smtClean="0"/>
          </a:p>
          <a:p>
            <a:pPr marL="457200" lvl="1" indent="0">
              <a:spcAft>
                <a:spcPts val="0"/>
              </a:spcAft>
              <a:buNone/>
            </a:pPr>
            <a:endParaRPr lang="en-US" dirty="0"/>
          </a:p>
          <a:p>
            <a:pPr algn="just">
              <a:spcAft>
                <a:spcPts val="0"/>
              </a:spcAft>
              <a:buFont typeface="Wingdings" panose="05000000000000000000" pitchFamily="2" charset="2"/>
              <a:buChar char="Ø"/>
            </a:pPr>
            <a:r>
              <a:rPr lang="en-US" sz="2000" dirty="0"/>
              <a:t>Information and guidance for the applicants can be found in the </a:t>
            </a:r>
            <a:r>
              <a:rPr lang="en-US" sz="2000" i="1" dirty="0"/>
              <a:t>How to complete your security self-assessment and security section guide.</a:t>
            </a:r>
            <a:endParaRPr lang="en-IE" sz="2000" i="1" dirty="0"/>
          </a:p>
          <a:p>
            <a:pPr algn="just">
              <a:spcAft>
                <a:spcPts val="1000"/>
              </a:spcAft>
              <a:buFont typeface="Wingdings" panose="05000000000000000000" pitchFamily="2" charset="2"/>
              <a:buChar char="Ø"/>
            </a:pPr>
            <a:endParaRPr lang="en-US" sz="2000" dirty="0" smtClean="0"/>
          </a:p>
          <a:p>
            <a:pPr>
              <a:spcAft>
                <a:spcPts val="1000"/>
              </a:spcAft>
              <a:buFont typeface="Wingdings" panose="05000000000000000000" pitchFamily="2" charset="2"/>
              <a:buChar char="Ø"/>
            </a:pPr>
            <a:endParaRPr lang="en-US" sz="2000" dirty="0"/>
          </a:p>
          <a:p>
            <a:endParaRPr lang="fr-BE" dirty="0"/>
          </a:p>
        </p:txBody>
      </p:sp>
      <p:sp>
        <p:nvSpPr>
          <p:cNvPr id="4" name="Title 3"/>
          <p:cNvSpPr>
            <a:spLocks noGrp="1"/>
          </p:cNvSpPr>
          <p:nvPr>
            <p:ph type="title"/>
          </p:nvPr>
        </p:nvSpPr>
        <p:spPr>
          <a:xfrm>
            <a:off x="970722" y="226424"/>
            <a:ext cx="10515600" cy="705393"/>
          </a:xfrm>
        </p:spPr>
        <p:txBody>
          <a:bodyPr/>
          <a:lstStyle/>
          <a:p>
            <a:pPr algn="ctr"/>
            <a:r>
              <a:rPr lang="en-IE" sz="2800" dirty="0"/>
              <a:t>Security Appraisal in HE: overview of the process </a:t>
            </a:r>
            <a:r>
              <a:rPr lang="en-IE" sz="2800" dirty="0" smtClean="0"/>
              <a:t>2/7</a:t>
            </a:r>
            <a:r>
              <a:rPr lang="en-IE" sz="2800" dirty="0"/>
              <a:t/>
            </a:r>
            <a:br>
              <a:rPr lang="en-IE" sz="2800" dirty="0"/>
            </a:br>
            <a:r>
              <a:rPr lang="en-IE" sz="2800" dirty="0"/>
              <a:t>Security Self-assessment</a:t>
            </a:r>
            <a:endParaRPr lang="fr-BE" sz="2800" dirty="0"/>
          </a:p>
        </p:txBody>
      </p:sp>
    </p:spTree>
    <p:extLst>
      <p:ext uri="{BB962C8B-B14F-4D97-AF65-F5344CB8AC3E}">
        <p14:creationId xmlns:p14="http://schemas.microsoft.com/office/powerpoint/2010/main" val="1539991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8" y="1471750"/>
            <a:ext cx="10648124" cy="4711336"/>
          </a:xfrm>
        </p:spPr>
        <p:txBody>
          <a:bodyPr/>
          <a:lstStyle/>
          <a:p>
            <a:pPr algn="just">
              <a:buFont typeface="Wingdings" panose="05000000000000000000" pitchFamily="2" charset="2"/>
              <a:buChar char="Ø"/>
            </a:pPr>
            <a:r>
              <a:rPr lang="en-US" sz="2000" dirty="0" smtClean="0"/>
              <a:t>Only </a:t>
            </a:r>
            <a:r>
              <a:rPr lang="en-US" sz="2000" b="1" dirty="0"/>
              <a:t>proposals above threshold and considered for funding </a:t>
            </a:r>
            <a:r>
              <a:rPr lang="en-US" sz="2000" dirty="0"/>
              <a:t>will undergo a Security </a:t>
            </a:r>
            <a:r>
              <a:rPr lang="en-US" sz="2000" dirty="0" smtClean="0"/>
              <a:t>Review.</a:t>
            </a:r>
          </a:p>
          <a:p>
            <a:pPr algn="just">
              <a:buFont typeface="Wingdings" panose="05000000000000000000" pitchFamily="2" charset="2"/>
              <a:buChar char="Ø"/>
            </a:pPr>
            <a:r>
              <a:rPr lang="en-US" sz="2000" dirty="0"/>
              <a:t>The Security Review is </a:t>
            </a:r>
            <a:r>
              <a:rPr lang="en-US" sz="2000" dirty="0" err="1"/>
              <a:t>organised</a:t>
            </a:r>
            <a:r>
              <a:rPr lang="en-US" sz="2000" dirty="0"/>
              <a:t> based on whether the </a:t>
            </a:r>
            <a:r>
              <a:rPr lang="en-US" sz="2000" b="1" dirty="0" smtClean="0"/>
              <a:t>topic </a:t>
            </a:r>
            <a:r>
              <a:rPr lang="en-US" sz="2000" b="1" dirty="0"/>
              <a:t>is security sensitive </a:t>
            </a:r>
            <a:r>
              <a:rPr lang="en-US" sz="2000" dirty="0"/>
              <a:t>or </a:t>
            </a:r>
            <a:r>
              <a:rPr lang="en-US" sz="2000" dirty="0" smtClean="0"/>
              <a:t>not.</a:t>
            </a:r>
          </a:p>
          <a:p>
            <a:pPr algn="just">
              <a:buFont typeface="Wingdings" panose="05000000000000000000" pitchFamily="2" charset="2"/>
              <a:buChar char="Ø"/>
            </a:pPr>
            <a:r>
              <a:rPr lang="en-US" sz="2000" dirty="0" smtClean="0"/>
              <a:t>The Security Review</a:t>
            </a:r>
            <a:r>
              <a:rPr lang="en-US" sz="2000" dirty="0" smtClean="0"/>
              <a:t> </a:t>
            </a:r>
            <a:r>
              <a:rPr lang="en-US" sz="2000" dirty="0"/>
              <a:t>can lead to </a:t>
            </a:r>
            <a:r>
              <a:rPr lang="en-US" sz="2000" b="1" dirty="0" smtClean="0"/>
              <a:t>security requirements </a:t>
            </a:r>
            <a:r>
              <a:rPr lang="en-US" sz="2000" dirty="0" smtClean="0"/>
              <a:t>that </a:t>
            </a:r>
            <a:r>
              <a:rPr lang="en-US" sz="2000" dirty="0"/>
              <a:t>become contractual obligations</a:t>
            </a:r>
            <a:r>
              <a:rPr lang="en-US" sz="2000" dirty="0" smtClean="0"/>
              <a:t>.</a:t>
            </a:r>
          </a:p>
          <a:p>
            <a:pPr algn="just">
              <a:buFont typeface="Wingdings" panose="05000000000000000000" pitchFamily="2" charset="2"/>
              <a:buChar char="Ø"/>
            </a:pPr>
            <a:r>
              <a:rPr lang="en-US" sz="2000" dirty="0" smtClean="0"/>
              <a:t>The </a:t>
            </a:r>
            <a:r>
              <a:rPr lang="en-US" sz="2000" dirty="0"/>
              <a:t>Security Review </a:t>
            </a:r>
            <a:r>
              <a:rPr lang="en-US" sz="2000" dirty="0" smtClean="0"/>
              <a:t>focusses </a:t>
            </a:r>
            <a:r>
              <a:rPr lang="en-US" sz="2000" dirty="0"/>
              <a:t>on the </a:t>
            </a:r>
            <a:r>
              <a:rPr lang="en-US" sz="2000" b="1" dirty="0"/>
              <a:t>compliance with security rules </a:t>
            </a:r>
            <a:r>
              <a:rPr lang="en-US" sz="2000" dirty="0"/>
              <a:t>and in particular, on the </a:t>
            </a:r>
            <a:r>
              <a:rPr lang="en-US" sz="2000" b="1" dirty="0"/>
              <a:t>protection of sensitive and classified information </a:t>
            </a:r>
            <a:r>
              <a:rPr lang="en-US" sz="2000" dirty="0"/>
              <a:t>against </a:t>
            </a:r>
            <a:r>
              <a:rPr lang="en-US" sz="2000" dirty="0" err="1"/>
              <a:t>unauthorised</a:t>
            </a:r>
            <a:r>
              <a:rPr lang="en-US" sz="2000" dirty="0"/>
              <a:t> </a:t>
            </a:r>
            <a:r>
              <a:rPr lang="en-US" sz="2000" dirty="0" smtClean="0"/>
              <a:t>disclosure.</a:t>
            </a:r>
          </a:p>
          <a:p>
            <a:pPr algn="just">
              <a:buFont typeface="Wingdings" panose="05000000000000000000" pitchFamily="2" charset="2"/>
              <a:buChar char="Ø"/>
            </a:pPr>
            <a:r>
              <a:rPr lang="en-US" sz="2000" dirty="0" smtClean="0"/>
              <a:t>The </a:t>
            </a:r>
            <a:r>
              <a:rPr lang="en-US" sz="2000" b="1" dirty="0"/>
              <a:t>objective</a:t>
            </a:r>
            <a:r>
              <a:rPr lang="en-US" sz="2000" dirty="0"/>
              <a:t> of the Security Review is to identify </a:t>
            </a:r>
            <a:r>
              <a:rPr lang="en-US" sz="2000" b="1" dirty="0" smtClean="0"/>
              <a:t>security issues </a:t>
            </a:r>
            <a:r>
              <a:rPr lang="en-US" sz="2000" dirty="0" smtClean="0"/>
              <a:t>that </a:t>
            </a:r>
            <a:r>
              <a:rPr lang="en-US" sz="2000" dirty="0"/>
              <a:t>could emerge from the </a:t>
            </a:r>
            <a:r>
              <a:rPr lang="en-US" sz="2000" dirty="0" smtClean="0"/>
              <a:t>research and</a:t>
            </a:r>
            <a:r>
              <a:rPr lang="en-US" sz="2000" b="1" dirty="0" smtClean="0"/>
              <a:t> potential misuse </a:t>
            </a:r>
            <a:r>
              <a:rPr lang="en-US" sz="2000" dirty="0" smtClean="0"/>
              <a:t>of research results and </a:t>
            </a:r>
            <a:r>
              <a:rPr lang="en-US" sz="2000" dirty="0"/>
              <a:t>address </a:t>
            </a:r>
            <a:r>
              <a:rPr lang="en-US" sz="2000" dirty="0" smtClean="0"/>
              <a:t>them via appropriate </a:t>
            </a:r>
            <a:r>
              <a:rPr lang="en-US" sz="2000" b="1" dirty="0"/>
              <a:t>mitigation measures</a:t>
            </a:r>
            <a:r>
              <a:rPr lang="en-US" sz="2000" dirty="0"/>
              <a:t>.</a:t>
            </a:r>
            <a:endParaRPr lang="en-US" sz="2000" dirty="0" smtClean="0"/>
          </a:p>
          <a:p>
            <a:endParaRPr lang="fr-BE" dirty="0"/>
          </a:p>
        </p:txBody>
      </p:sp>
      <p:sp>
        <p:nvSpPr>
          <p:cNvPr id="4" name="Title 3"/>
          <p:cNvSpPr>
            <a:spLocks noGrp="1"/>
          </p:cNvSpPr>
          <p:nvPr>
            <p:ph type="title"/>
          </p:nvPr>
        </p:nvSpPr>
        <p:spPr>
          <a:xfrm>
            <a:off x="970722" y="243840"/>
            <a:ext cx="10515600" cy="931817"/>
          </a:xfrm>
        </p:spPr>
        <p:txBody>
          <a:bodyPr/>
          <a:lstStyle/>
          <a:p>
            <a:pPr algn="ctr"/>
            <a:r>
              <a:rPr lang="en-US" sz="2800" dirty="0"/>
              <a:t>Security Appraisal in HE: overview of the process </a:t>
            </a:r>
            <a:r>
              <a:rPr lang="en-US" sz="2800" dirty="0" smtClean="0"/>
              <a:t>3/7</a:t>
            </a:r>
            <a:r>
              <a:rPr lang="en-US" sz="2800" dirty="0"/>
              <a:t/>
            </a:r>
            <a:br>
              <a:rPr lang="en-US" sz="2800" dirty="0"/>
            </a:br>
            <a:r>
              <a:rPr lang="en-US" sz="2800" dirty="0"/>
              <a:t>Security Review</a:t>
            </a:r>
            <a:endParaRPr lang="fr-BE" sz="2800" dirty="0"/>
          </a:p>
        </p:txBody>
      </p:sp>
    </p:spTree>
    <p:extLst>
      <p:ext uri="{BB962C8B-B14F-4D97-AF65-F5344CB8AC3E}">
        <p14:creationId xmlns:p14="http://schemas.microsoft.com/office/powerpoint/2010/main" val="3177304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8" y="1593669"/>
            <a:ext cx="10648124" cy="4493622"/>
          </a:xfrm>
        </p:spPr>
        <p:txBody>
          <a:bodyPr/>
          <a:lstStyle/>
          <a:p>
            <a:pPr marL="0" indent="0" algn="just">
              <a:buNone/>
            </a:pPr>
            <a:r>
              <a:rPr lang="en-US" sz="2000" dirty="0" smtClean="0"/>
              <a:t>The </a:t>
            </a:r>
            <a:r>
              <a:rPr lang="en-US" sz="2000" b="1" dirty="0"/>
              <a:t>Security Review </a:t>
            </a:r>
            <a:r>
              <a:rPr lang="en-US" sz="2000" b="1" dirty="0" smtClean="0"/>
              <a:t>includes </a:t>
            </a:r>
            <a:r>
              <a:rPr lang="en-US" sz="2000" b="1" dirty="0"/>
              <a:t>three steps</a:t>
            </a:r>
            <a:r>
              <a:rPr lang="en-US" sz="2000" dirty="0"/>
              <a:t>: </a:t>
            </a:r>
            <a:endParaRPr lang="en-IE" sz="2000" dirty="0"/>
          </a:p>
          <a:p>
            <a:pPr marL="457200" indent="-457200" algn="just">
              <a:buAutoNum type="arabicPeriod"/>
            </a:pPr>
            <a:r>
              <a:rPr lang="en-US" sz="2000" dirty="0" smtClean="0"/>
              <a:t>The </a:t>
            </a:r>
            <a:r>
              <a:rPr lang="en-US" sz="2000" b="1" dirty="0"/>
              <a:t>Security </a:t>
            </a:r>
            <a:r>
              <a:rPr lang="en-US" sz="2000" b="1" dirty="0" smtClean="0"/>
              <a:t>Pre-screening </a:t>
            </a:r>
            <a:r>
              <a:rPr lang="en-US" sz="2000" dirty="0" smtClean="0"/>
              <a:t>carried </a:t>
            </a:r>
            <a:r>
              <a:rPr lang="en-US" sz="2000" dirty="0"/>
              <a:t>out by </a:t>
            </a:r>
            <a:r>
              <a:rPr lang="en-US" sz="2000" b="1" dirty="0"/>
              <a:t>qualified staff of the granting authority</a:t>
            </a:r>
            <a:r>
              <a:rPr lang="en-US" sz="2000" dirty="0"/>
              <a:t>, during the scientific evaluation or soon </a:t>
            </a:r>
            <a:r>
              <a:rPr lang="en-US" sz="2000" dirty="0" smtClean="0"/>
              <a:t>after;</a:t>
            </a:r>
          </a:p>
          <a:p>
            <a:pPr marL="457200" indent="-457200" algn="just">
              <a:buAutoNum type="arabicPeriod"/>
            </a:pPr>
            <a:r>
              <a:rPr lang="en-US" sz="2000" dirty="0"/>
              <a:t>The </a:t>
            </a:r>
            <a:r>
              <a:rPr lang="en-US" sz="2000" b="1" dirty="0"/>
              <a:t>Security </a:t>
            </a:r>
            <a:r>
              <a:rPr lang="en-US" sz="2000" b="1" dirty="0" smtClean="0"/>
              <a:t>Screening </a:t>
            </a:r>
            <a:r>
              <a:rPr lang="en-US" sz="2000" dirty="0" smtClean="0"/>
              <a:t>performed </a:t>
            </a:r>
            <a:r>
              <a:rPr lang="en-US" sz="2000" dirty="0"/>
              <a:t>by </a:t>
            </a:r>
            <a:r>
              <a:rPr lang="en-US" sz="2000" b="1" dirty="0"/>
              <a:t>qualified staff of the European Commission </a:t>
            </a:r>
            <a:r>
              <a:rPr lang="en-US" sz="2000" dirty="0"/>
              <a:t>(DG HOME</a:t>
            </a:r>
            <a:r>
              <a:rPr lang="en-US" sz="2000" dirty="0" smtClean="0"/>
              <a:t>), after the scientific evaluation and before the signature of the Grant Agreement;</a:t>
            </a:r>
          </a:p>
          <a:p>
            <a:pPr marL="457200" indent="-457200" algn="just">
              <a:buAutoNum type="arabicPeriod"/>
            </a:pPr>
            <a:r>
              <a:rPr lang="en-US" sz="2000" dirty="0"/>
              <a:t>The </a:t>
            </a:r>
            <a:r>
              <a:rPr lang="en-US" sz="2000" b="1" dirty="0"/>
              <a:t>Security </a:t>
            </a:r>
            <a:r>
              <a:rPr lang="en-US" sz="2000" b="1" dirty="0" smtClean="0"/>
              <a:t>Scrutiny </a:t>
            </a:r>
            <a:r>
              <a:rPr lang="en-US" sz="2000" dirty="0" smtClean="0"/>
              <a:t>conducted </a:t>
            </a:r>
            <a:r>
              <a:rPr lang="en-US" sz="2000" dirty="0"/>
              <a:t>by the </a:t>
            </a:r>
            <a:r>
              <a:rPr lang="en-US" sz="2000" b="1" dirty="0"/>
              <a:t>Security Scrutiny Group</a:t>
            </a:r>
            <a:r>
              <a:rPr lang="en-US" sz="2000" dirty="0"/>
              <a:t>, comprised of national security </a:t>
            </a:r>
            <a:r>
              <a:rPr lang="en-US" sz="2000" dirty="0" smtClean="0"/>
              <a:t>experts, after </a:t>
            </a:r>
            <a:r>
              <a:rPr lang="en-US" sz="2000" dirty="0"/>
              <a:t>the scientific evaluation and before the signature of the Grant Agreement. </a:t>
            </a:r>
            <a:endParaRPr lang="en-IE" sz="2000" dirty="0"/>
          </a:p>
        </p:txBody>
      </p:sp>
      <p:sp>
        <p:nvSpPr>
          <p:cNvPr id="4" name="Title 3"/>
          <p:cNvSpPr>
            <a:spLocks noGrp="1"/>
          </p:cNvSpPr>
          <p:nvPr>
            <p:ph type="title"/>
          </p:nvPr>
        </p:nvSpPr>
        <p:spPr>
          <a:xfrm>
            <a:off x="970722" y="296092"/>
            <a:ext cx="10515600" cy="888274"/>
          </a:xfrm>
        </p:spPr>
        <p:txBody>
          <a:bodyPr/>
          <a:lstStyle/>
          <a:p>
            <a:pPr algn="ctr"/>
            <a:r>
              <a:rPr lang="en-US" sz="2800" dirty="0"/>
              <a:t>Security Appraisal in HE: overview of the process </a:t>
            </a:r>
            <a:r>
              <a:rPr lang="en-US" sz="2800" dirty="0" smtClean="0"/>
              <a:t>4/7</a:t>
            </a:r>
            <a:r>
              <a:rPr lang="en-US" sz="2800" dirty="0"/>
              <a:t/>
            </a:r>
            <a:br>
              <a:rPr lang="en-US" sz="2800" dirty="0"/>
            </a:br>
            <a:r>
              <a:rPr lang="en-US" sz="2800" dirty="0"/>
              <a:t>Security Review</a:t>
            </a:r>
            <a:endParaRPr lang="fr-BE" sz="2800" dirty="0"/>
          </a:p>
        </p:txBody>
      </p:sp>
    </p:spTree>
    <p:extLst>
      <p:ext uri="{BB962C8B-B14F-4D97-AF65-F5344CB8AC3E}">
        <p14:creationId xmlns:p14="http://schemas.microsoft.com/office/powerpoint/2010/main" val="674161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8" y="1297577"/>
            <a:ext cx="10648124" cy="5199018"/>
          </a:xfrm>
        </p:spPr>
        <p:txBody>
          <a:bodyPr/>
          <a:lstStyle/>
          <a:p>
            <a:pPr marL="0" lvl="1" indent="0" algn="just">
              <a:buNone/>
            </a:pPr>
            <a:r>
              <a:rPr lang="en-IE" dirty="0" smtClean="0"/>
              <a:t>The </a:t>
            </a:r>
            <a:r>
              <a:rPr lang="en-IE" b="1" dirty="0"/>
              <a:t>Security </a:t>
            </a:r>
            <a:r>
              <a:rPr lang="en-IE" b="1" dirty="0" smtClean="0"/>
              <a:t>Pre-screening </a:t>
            </a:r>
            <a:r>
              <a:rPr lang="en-US" dirty="0" smtClean="0"/>
              <a:t>is carried out in </a:t>
            </a:r>
            <a:r>
              <a:rPr lang="en-US" dirty="0"/>
              <a:t>the following cases:</a:t>
            </a:r>
          </a:p>
          <a:p>
            <a:pPr lvl="1" algn="just"/>
            <a:r>
              <a:rPr lang="en-US" dirty="0"/>
              <a:t>If the proposal has been submitted under a </a:t>
            </a:r>
            <a:r>
              <a:rPr lang="en-US" dirty="0" smtClean="0"/>
              <a:t>topic </a:t>
            </a:r>
            <a:r>
              <a:rPr lang="en-US" dirty="0"/>
              <a:t>not flagged as security sensitive and the </a:t>
            </a:r>
            <a:r>
              <a:rPr lang="en-US" b="1" dirty="0"/>
              <a:t>applicant has replied positively to at least one </a:t>
            </a:r>
            <a:r>
              <a:rPr lang="en-US" dirty="0"/>
              <a:t>of the </a:t>
            </a:r>
            <a:r>
              <a:rPr lang="en-US" b="1" dirty="0"/>
              <a:t>questions in the Security Issues table</a:t>
            </a:r>
            <a:r>
              <a:rPr lang="en-US" dirty="0"/>
              <a:t>;</a:t>
            </a:r>
          </a:p>
          <a:p>
            <a:pPr lvl="1" algn="just"/>
            <a:r>
              <a:rPr lang="en-US" dirty="0" smtClean="0"/>
              <a:t>If the proposal has been submitted under a topic not flagged as security sensitive and the </a:t>
            </a:r>
            <a:r>
              <a:rPr lang="en-US" b="1" dirty="0" smtClean="0"/>
              <a:t>applicant has replied negatively to all the questions </a:t>
            </a:r>
            <a:r>
              <a:rPr lang="en-US" dirty="0" smtClean="0"/>
              <a:t>in the Security Issues table, </a:t>
            </a:r>
            <a:r>
              <a:rPr lang="en-US" b="1" dirty="0" smtClean="0"/>
              <a:t>but</a:t>
            </a:r>
            <a:r>
              <a:rPr lang="en-US" dirty="0" smtClean="0"/>
              <a:t> the </a:t>
            </a:r>
            <a:r>
              <a:rPr lang="en-US" b="1" dirty="0" smtClean="0"/>
              <a:t>granting authority has</a:t>
            </a:r>
            <a:r>
              <a:rPr lang="en-US" dirty="0" smtClean="0"/>
              <a:t>, nevertheless, </a:t>
            </a:r>
            <a:r>
              <a:rPr lang="en-US" b="1" dirty="0" smtClean="0"/>
              <a:t>detected security issues</a:t>
            </a:r>
            <a:r>
              <a:rPr lang="en-US" dirty="0" smtClean="0"/>
              <a:t>.</a:t>
            </a:r>
          </a:p>
          <a:p>
            <a:pPr lvl="1" algn="just"/>
            <a:endParaRPr lang="en-IE" sz="2000" dirty="0" smtClean="0"/>
          </a:p>
          <a:p>
            <a:pPr marL="0" lvl="2" indent="0" algn="just">
              <a:buNone/>
            </a:pPr>
            <a:r>
              <a:rPr lang="en-IE" sz="2000" dirty="0" smtClean="0"/>
              <a:t>The </a:t>
            </a:r>
            <a:r>
              <a:rPr lang="en-IE" sz="2000" b="1" dirty="0" smtClean="0"/>
              <a:t>Security Screening </a:t>
            </a:r>
            <a:r>
              <a:rPr lang="en-IE" sz="2000" dirty="0" smtClean="0"/>
              <a:t>is </a:t>
            </a:r>
            <a:r>
              <a:rPr lang="en-US" sz="2000" b="1" dirty="0" smtClean="0"/>
              <a:t>automatically performed to all the proposals </a:t>
            </a:r>
            <a:r>
              <a:rPr lang="en-US" sz="2000" dirty="0" smtClean="0"/>
              <a:t>that have gone through </a:t>
            </a:r>
            <a:r>
              <a:rPr lang="en-US" sz="2000" b="1" dirty="0" smtClean="0"/>
              <a:t>the Security Pre-screening</a:t>
            </a:r>
            <a:r>
              <a:rPr lang="en-US" sz="2000" dirty="0" smtClean="0"/>
              <a:t>. During this phase, DG HOME will assess the results of the pre-screening and decide on the possible launch of the Security Scrutiny.</a:t>
            </a:r>
          </a:p>
        </p:txBody>
      </p:sp>
      <p:sp>
        <p:nvSpPr>
          <p:cNvPr id="4" name="Title 3"/>
          <p:cNvSpPr>
            <a:spLocks noGrp="1"/>
          </p:cNvSpPr>
          <p:nvPr>
            <p:ph type="title"/>
          </p:nvPr>
        </p:nvSpPr>
        <p:spPr>
          <a:xfrm>
            <a:off x="970722" y="148046"/>
            <a:ext cx="10515600" cy="879565"/>
          </a:xfrm>
        </p:spPr>
        <p:txBody>
          <a:bodyPr/>
          <a:lstStyle/>
          <a:p>
            <a:pPr algn="ctr"/>
            <a:r>
              <a:rPr lang="en-US" sz="2800" dirty="0"/>
              <a:t>Security Appraisal in HE: overview of the process </a:t>
            </a:r>
            <a:r>
              <a:rPr lang="en-US" sz="2800" dirty="0" smtClean="0"/>
              <a:t>5/7</a:t>
            </a:r>
            <a:r>
              <a:rPr lang="en-US" sz="2800" dirty="0"/>
              <a:t/>
            </a:r>
            <a:br>
              <a:rPr lang="en-US" sz="2800" dirty="0"/>
            </a:br>
            <a:r>
              <a:rPr lang="en-US" sz="2800" dirty="0"/>
              <a:t>Security </a:t>
            </a:r>
            <a:r>
              <a:rPr lang="en-US" sz="2800" dirty="0" smtClean="0"/>
              <a:t>Review</a:t>
            </a:r>
            <a:endParaRPr lang="fr-BE" sz="2800" dirty="0"/>
          </a:p>
        </p:txBody>
      </p:sp>
    </p:spTree>
    <p:extLst>
      <p:ext uri="{BB962C8B-B14F-4D97-AF65-F5344CB8AC3E}">
        <p14:creationId xmlns:p14="http://schemas.microsoft.com/office/powerpoint/2010/main" val="1499520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6022" y="1201784"/>
            <a:ext cx="10533681" cy="5199016"/>
          </a:xfrm>
        </p:spPr>
        <p:txBody>
          <a:bodyPr/>
          <a:lstStyle/>
          <a:p>
            <a:pPr marL="0" lvl="1" indent="0" algn="just">
              <a:spcAft>
                <a:spcPts val="500"/>
              </a:spcAft>
              <a:buNone/>
            </a:pPr>
            <a:r>
              <a:rPr lang="en-US" dirty="0" smtClean="0"/>
              <a:t>The </a:t>
            </a:r>
            <a:r>
              <a:rPr lang="en-US" b="1" dirty="0"/>
              <a:t>Security </a:t>
            </a:r>
            <a:r>
              <a:rPr lang="en-US" b="1" dirty="0" smtClean="0"/>
              <a:t>Scrutiny Procedure (SSP) </a:t>
            </a:r>
            <a:r>
              <a:rPr lang="en-US" dirty="0"/>
              <a:t>will be </a:t>
            </a:r>
            <a:r>
              <a:rPr lang="en-US" b="1" dirty="0"/>
              <a:t>carried out </a:t>
            </a:r>
            <a:r>
              <a:rPr lang="en-US" b="1" dirty="0" smtClean="0"/>
              <a:t>in </a:t>
            </a:r>
            <a:r>
              <a:rPr lang="en-US" b="1" dirty="0"/>
              <a:t>the following cases</a:t>
            </a:r>
            <a:r>
              <a:rPr lang="en-US" dirty="0"/>
              <a:t>: </a:t>
            </a:r>
          </a:p>
          <a:p>
            <a:pPr lvl="1" algn="just">
              <a:spcAft>
                <a:spcPts val="500"/>
              </a:spcAft>
              <a:buFont typeface="Wingdings" panose="05000000000000000000" pitchFamily="2" charset="2"/>
              <a:buChar char="§"/>
            </a:pPr>
            <a:r>
              <a:rPr lang="en-US" sz="1600" b="1" dirty="0" smtClean="0"/>
              <a:t>Automatically</a:t>
            </a:r>
            <a:r>
              <a:rPr lang="en-US" sz="1600" b="1" dirty="0"/>
              <a:t>,</a:t>
            </a:r>
            <a:r>
              <a:rPr lang="en-US" sz="1600" dirty="0"/>
              <a:t> if the proposal has been submitted under a </a:t>
            </a:r>
            <a:r>
              <a:rPr lang="en-US" sz="1600" b="1" dirty="0" smtClean="0"/>
              <a:t>security sensitive topic</a:t>
            </a:r>
            <a:r>
              <a:rPr lang="en-US" sz="1600" dirty="0" smtClean="0"/>
              <a:t>;</a:t>
            </a:r>
            <a:endParaRPr lang="en-US" sz="1600" dirty="0"/>
          </a:p>
          <a:p>
            <a:pPr lvl="1" algn="just">
              <a:spcAft>
                <a:spcPts val="500"/>
              </a:spcAft>
              <a:buFont typeface="Wingdings" panose="05000000000000000000" pitchFamily="2" charset="2"/>
              <a:buChar char="§"/>
            </a:pPr>
            <a:r>
              <a:rPr lang="en-US" sz="1600" dirty="0" smtClean="0"/>
              <a:t>In </a:t>
            </a:r>
            <a:r>
              <a:rPr lang="en-US" sz="1600" dirty="0"/>
              <a:t>other cases, if the </a:t>
            </a:r>
            <a:r>
              <a:rPr lang="en-US" sz="1600" b="1" dirty="0"/>
              <a:t>Security Screening has concluded that the proposal is very likely to raise security issues </a:t>
            </a:r>
            <a:r>
              <a:rPr lang="en-US" sz="1600" dirty="0"/>
              <a:t>for which mitigation measures should be </a:t>
            </a:r>
            <a:r>
              <a:rPr lang="en-US" sz="1600" dirty="0" smtClean="0"/>
              <a:t>proposed.</a:t>
            </a:r>
          </a:p>
          <a:p>
            <a:pPr marL="0" lvl="1" indent="0" algn="just">
              <a:spcAft>
                <a:spcPts val="500"/>
              </a:spcAft>
              <a:buNone/>
            </a:pPr>
            <a:r>
              <a:rPr lang="en-US" b="1" dirty="0" smtClean="0"/>
              <a:t>Objectives</a:t>
            </a:r>
            <a:r>
              <a:rPr lang="en-US" dirty="0" smtClean="0"/>
              <a:t>: </a:t>
            </a:r>
          </a:p>
          <a:p>
            <a:pPr lvl="1" algn="just">
              <a:spcAft>
                <a:spcPts val="500"/>
              </a:spcAft>
              <a:buFont typeface="Wingdings" panose="05000000000000000000" pitchFamily="2" charset="2"/>
              <a:buChar char="§"/>
            </a:pPr>
            <a:r>
              <a:rPr lang="en-US" sz="1600" b="1" dirty="0" smtClean="0"/>
              <a:t>identify </a:t>
            </a:r>
            <a:r>
              <a:rPr lang="en-US" sz="1600" b="1" dirty="0"/>
              <a:t>security concerns </a:t>
            </a:r>
            <a:r>
              <a:rPr lang="en-US" sz="1600" dirty="0"/>
              <a:t>in a certain </a:t>
            </a:r>
            <a:r>
              <a:rPr lang="en-US" sz="1600" dirty="0" smtClean="0"/>
              <a:t>proposal;</a:t>
            </a:r>
          </a:p>
          <a:p>
            <a:pPr lvl="1" algn="just">
              <a:spcAft>
                <a:spcPts val="500"/>
              </a:spcAft>
              <a:buFont typeface="Wingdings" panose="05000000000000000000" pitchFamily="2" charset="2"/>
              <a:buChar char="§"/>
            </a:pPr>
            <a:r>
              <a:rPr lang="en-US" sz="1600" b="1" dirty="0" smtClean="0"/>
              <a:t>assess </a:t>
            </a:r>
            <a:r>
              <a:rPr lang="en-US" sz="1600" b="1" dirty="0"/>
              <a:t>if sensitive or classified information will be used or produced </a:t>
            </a:r>
            <a:r>
              <a:rPr lang="en-US" sz="1600" dirty="0"/>
              <a:t>by a certain </a:t>
            </a:r>
            <a:r>
              <a:rPr lang="en-US" sz="1600" dirty="0" smtClean="0"/>
              <a:t>project;</a:t>
            </a:r>
          </a:p>
          <a:p>
            <a:pPr lvl="1" algn="just">
              <a:spcAft>
                <a:spcPts val="500"/>
              </a:spcAft>
              <a:buFont typeface="Wingdings" panose="05000000000000000000" pitchFamily="2" charset="2"/>
              <a:buChar char="§"/>
            </a:pPr>
            <a:r>
              <a:rPr lang="en-US" sz="1600" dirty="0" smtClean="0"/>
              <a:t>verify </a:t>
            </a:r>
            <a:r>
              <a:rPr lang="en-US" sz="1600" dirty="0"/>
              <a:t>whether the </a:t>
            </a:r>
            <a:r>
              <a:rPr lang="en-US" sz="1600" b="1" dirty="0"/>
              <a:t>security issues have been properly addressed </a:t>
            </a:r>
            <a:r>
              <a:rPr lang="en-US" sz="1600" dirty="0"/>
              <a:t>by the </a:t>
            </a:r>
            <a:r>
              <a:rPr lang="en-US" sz="1600" dirty="0" smtClean="0"/>
              <a:t>applicant; and</a:t>
            </a:r>
          </a:p>
          <a:p>
            <a:pPr lvl="1" algn="just">
              <a:spcAft>
                <a:spcPts val="500"/>
              </a:spcAft>
              <a:buFont typeface="Wingdings" panose="05000000000000000000" pitchFamily="2" charset="2"/>
              <a:buChar char="§"/>
            </a:pPr>
            <a:r>
              <a:rPr lang="en-US" sz="1600" b="1" dirty="0" smtClean="0"/>
              <a:t>propose </a:t>
            </a:r>
            <a:r>
              <a:rPr lang="en-US" sz="1600" b="1" dirty="0"/>
              <a:t>recommendations </a:t>
            </a:r>
            <a:r>
              <a:rPr lang="en-US" sz="1600" dirty="0"/>
              <a:t>in order to properly address the identified security issues. </a:t>
            </a:r>
            <a:endParaRPr lang="en-US" sz="1600" dirty="0" smtClean="0"/>
          </a:p>
          <a:p>
            <a:pPr marL="0" lvl="1" indent="0" algn="just">
              <a:spcAft>
                <a:spcPts val="500"/>
              </a:spcAft>
              <a:buNone/>
            </a:pPr>
            <a:r>
              <a:rPr lang="en-US" b="1" dirty="0" smtClean="0"/>
              <a:t>Purpose</a:t>
            </a:r>
            <a:r>
              <a:rPr lang="en-US" dirty="0" smtClean="0"/>
              <a:t>: to </a:t>
            </a:r>
            <a:r>
              <a:rPr lang="en-US" b="1" dirty="0"/>
              <a:t>address potential misuse </a:t>
            </a:r>
            <a:r>
              <a:rPr lang="en-US" dirty="0"/>
              <a:t>of project results (e.g. results that could be </a:t>
            </a:r>
            <a:r>
              <a:rPr lang="en-US" dirty="0" err="1"/>
              <a:t>channelled</a:t>
            </a:r>
            <a:r>
              <a:rPr lang="en-US" dirty="0"/>
              <a:t> into crime or terrorism or results that could adversely affect critical infrastructure). </a:t>
            </a:r>
            <a:endParaRPr lang="en-US" dirty="0" smtClean="0"/>
          </a:p>
          <a:p>
            <a:pPr marL="800100" lvl="2" indent="-342900" algn="just">
              <a:spcAft>
                <a:spcPts val="0"/>
              </a:spcAft>
              <a:buFont typeface="Wingdings" panose="05000000000000000000" pitchFamily="2" charset="2"/>
              <a:buChar char="v"/>
            </a:pPr>
            <a:r>
              <a:rPr lang="en-US" dirty="0"/>
              <a:t>For additional information see the </a:t>
            </a:r>
            <a:r>
              <a:rPr lang="en-US" i="1" dirty="0"/>
              <a:t>guidance note on potential misuse of research</a:t>
            </a:r>
            <a:r>
              <a:rPr lang="en-US" dirty="0"/>
              <a:t>.</a:t>
            </a:r>
          </a:p>
          <a:p>
            <a:pPr marL="800100" lvl="2" indent="-342900" algn="just">
              <a:spcAft>
                <a:spcPts val="0"/>
              </a:spcAft>
              <a:buFont typeface="Wingdings" panose="05000000000000000000" pitchFamily="2" charset="2"/>
              <a:buChar char="v"/>
            </a:pPr>
            <a:r>
              <a:rPr lang="en-US" dirty="0"/>
              <a:t>The SSP is </a:t>
            </a:r>
            <a:r>
              <a:rPr lang="en-US" b="1" dirty="0"/>
              <a:t>not a technical re-evaluation </a:t>
            </a:r>
            <a:r>
              <a:rPr lang="en-US" dirty="0"/>
              <a:t>of the proposal.</a:t>
            </a:r>
          </a:p>
          <a:p>
            <a:pPr marL="0" lvl="1" indent="0" algn="just">
              <a:spcAft>
                <a:spcPts val="500"/>
              </a:spcAft>
              <a:buNone/>
            </a:pPr>
            <a:endParaRPr lang="en-US" dirty="0"/>
          </a:p>
          <a:p>
            <a:pPr marL="457200" lvl="1" indent="0" algn="just">
              <a:buNone/>
            </a:pPr>
            <a:endParaRPr lang="en-US" sz="1600" dirty="0" smtClean="0"/>
          </a:p>
        </p:txBody>
      </p:sp>
      <p:sp>
        <p:nvSpPr>
          <p:cNvPr id="4" name="Title 3"/>
          <p:cNvSpPr>
            <a:spLocks noGrp="1"/>
          </p:cNvSpPr>
          <p:nvPr>
            <p:ph type="title"/>
          </p:nvPr>
        </p:nvSpPr>
        <p:spPr>
          <a:xfrm>
            <a:off x="970722" y="278674"/>
            <a:ext cx="10515600" cy="757645"/>
          </a:xfrm>
        </p:spPr>
        <p:txBody>
          <a:bodyPr/>
          <a:lstStyle/>
          <a:p>
            <a:pPr algn="ctr"/>
            <a:r>
              <a:rPr lang="en-US" sz="2800" dirty="0"/>
              <a:t>Security Appraisal in HE: overview of the </a:t>
            </a:r>
            <a:r>
              <a:rPr lang="en-US" sz="2800" dirty="0" smtClean="0"/>
              <a:t>process 6/7</a:t>
            </a:r>
            <a:br>
              <a:rPr lang="en-US" sz="2800" dirty="0" smtClean="0"/>
            </a:br>
            <a:r>
              <a:rPr lang="en-US" sz="2800" dirty="0" smtClean="0"/>
              <a:t>Security Review-Security Scrutiny </a:t>
            </a:r>
            <a:endParaRPr lang="fr-BE" sz="2800" dirty="0"/>
          </a:p>
        </p:txBody>
      </p:sp>
    </p:spTree>
    <p:extLst>
      <p:ext uri="{BB962C8B-B14F-4D97-AF65-F5344CB8AC3E}">
        <p14:creationId xmlns:p14="http://schemas.microsoft.com/office/powerpoint/2010/main" val="2908012368"/>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Corporate_PPT_Template" id="{9E25CBC4-264C-4E5F-8DDF-C73C2B944108}" vid="{63966CC3-CC63-46CF-BE8C-07ABBDCD62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D5709001810F2469DA49EE7E7FE0BD6" ma:contentTypeVersion="12" ma:contentTypeDescription="Create a new document." ma:contentTypeScope="" ma:versionID="60dda7f582f33c38810fd05a61b238b5">
  <xsd:schema xmlns:xsd="http://www.w3.org/2001/XMLSchema" xmlns:xs="http://www.w3.org/2001/XMLSchema" xmlns:p="http://schemas.microsoft.com/office/2006/metadata/properties" xmlns:ns2="b5485916-57cc-416f-9122-dfdfd30ea8e9" xmlns:ns3="81d799cc-5486-4e90-9b4a-255baef40a15" targetNamespace="http://schemas.microsoft.com/office/2006/metadata/properties" ma:root="true" ma:fieldsID="e87d4cb0d5d9e1b44d4dd31638ba1c5a" ns2:_="" ns3:_="">
    <xsd:import namespace="b5485916-57cc-416f-9122-dfdfd30ea8e9"/>
    <xsd:import namespace="81d799cc-5486-4e90-9b4a-255baef40a1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485916-57cc-416f-9122-dfdfd30ea8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d799cc-5486-4e90-9b4a-255baef40a1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7EFE0F1-1D84-4F05-B366-DBF3A6BE3D6E}"/>
</file>

<file path=customXml/itemProps2.xml><?xml version="1.0" encoding="utf-8"?>
<ds:datastoreItem xmlns:ds="http://schemas.openxmlformats.org/officeDocument/2006/customXml" ds:itemID="{B714C013-CA86-461B-A204-0314F3973019}"/>
</file>

<file path=customXml/itemProps3.xml><?xml version="1.0" encoding="utf-8"?>
<ds:datastoreItem xmlns:ds="http://schemas.openxmlformats.org/officeDocument/2006/customXml" ds:itemID="{5A1B6FB5-6AE2-4854-A86E-EE1A06FB6CDD}"/>
</file>

<file path=docProps/app.xml><?xml version="1.0" encoding="utf-8"?>
<Properties xmlns="http://schemas.openxmlformats.org/officeDocument/2006/extended-properties" xmlns:vt="http://schemas.openxmlformats.org/officeDocument/2006/docPropsVTypes">
  <Template>blank</Template>
  <TotalTime>2572</TotalTime>
  <Words>1282</Words>
  <Application>Microsoft Office PowerPoint</Application>
  <PresentationFormat>Widescreen</PresentationFormat>
  <Paragraphs>86</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Office Theme</vt:lpstr>
      <vt:lpstr> Horizon Europe  </vt:lpstr>
      <vt:lpstr>Security Appraisal in HE: novelties!</vt:lpstr>
      <vt:lpstr>Security Appraisal in HE: Legal Basis  </vt:lpstr>
      <vt:lpstr>Security Appraisal in HE: overview of the process 1/7</vt:lpstr>
      <vt:lpstr>Security Appraisal in HE: overview of the process 2/7 Security Self-assessment</vt:lpstr>
      <vt:lpstr>Security Appraisal in HE: overview of the process 3/7 Security Review</vt:lpstr>
      <vt:lpstr>Security Appraisal in HE: overview of the process 4/7 Security Review</vt:lpstr>
      <vt:lpstr>Security Appraisal in HE: overview of the process 5/7 Security Review</vt:lpstr>
      <vt:lpstr>Security Appraisal in HE: overview of the process 6/7 Security Review-Security Scrutiny </vt:lpstr>
      <vt:lpstr>Security Appraisal in HE: overview of the process 7/7 Security Review-Security Scrutiny </vt:lpstr>
      <vt:lpstr>Security Appraisal Scheme</vt:lpstr>
      <vt:lpstr>Thank you ! In case of questions please contact:  HOME-SECURITY-APPRAISAL@EC.EUROPA.EU </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TOOM Kristel (MOVE+ENER-SRD)</dc:creator>
  <cp:lastModifiedBy>CHONDROGIANNI Maria Eleni (HOME)</cp:lastModifiedBy>
  <cp:revision>262</cp:revision>
  <dcterms:created xsi:type="dcterms:W3CDTF">2020-06-11T14:02:46Z</dcterms:created>
  <dcterms:modified xsi:type="dcterms:W3CDTF">2021-05-27T13:24:29Z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0x0101002D5709001810F2469DA49EE7E7FE0BD6</vt:lpwstr>
  </property>
</Properties>
</file>