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</p:sldMasterIdLst>
  <p:notesMasterIdLst>
    <p:notesMasterId r:id="rId27"/>
  </p:notesMasterIdLst>
  <p:handoutMasterIdLst>
    <p:handoutMasterId r:id="rId28"/>
  </p:handoutMasterIdLst>
  <p:sldIdLst>
    <p:sldId id="403" r:id="rId6"/>
    <p:sldId id="402" r:id="rId7"/>
    <p:sldId id="432" r:id="rId8"/>
    <p:sldId id="425" r:id="rId9"/>
    <p:sldId id="429" r:id="rId10"/>
    <p:sldId id="437" r:id="rId11"/>
    <p:sldId id="423" r:id="rId12"/>
    <p:sldId id="427" r:id="rId13"/>
    <p:sldId id="428" r:id="rId14"/>
    <p:sldId id="440" r:id="rId15"/>
    <p:sldId id="430" r:id="rId16"/>
    <p:sldId id="436" r:id="rId17"/>
    <p:sldId id="433" r:id="rId18"/>
    <p:sldId id="438" r:id="rId19"/>
    <p:sldId id="439" r:id="rId20"/>
    <p:sldId id="434" r:id="rId21"/>
    <p:sldId id="435" r:id="rId22"/>
    <p:sldId id="431" r:id="rId23"/>
    <p:sldId id="305" r:id="rId24"/>
    <p:sldId id="401" r:id="rId25"/>
    <p:sldId id="39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  <a:srgbClr val="035DC1"/>
    <a:srgbClr val="931680"/>
    <a:srgbClr val="004494"/>
    <a:srgbClr val="024EA2"/>
    <a:srgbClr val="9BD4F0"/>
    <a:srgbClr val="0356B1"/>
    <a:srgbClr val="024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87209" autoAdjust="0"/>
  </p:normalViewPr>
  <p:slideViewPr>
    <p:cSldViewPr snapToGrid="0">
      <p:cViewPr varScale="1">
        <p:scale>
          <a:sx n="60" d="100"/>
          <a:sy n="60" d="100"/>
        </p:scale>
        <p:origin x="908" y="44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221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582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84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 smtClean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 smtClean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 smtClean="0"/>
              <a:t>Name of the </a:t>
            </a:r>
            <a:r>
              <a:rPr lang="fr-BE" dirty="0" err="1" smtClean="0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 smtClean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 smtClean="0"/>
              <a:t>Date of the </a:t>
            </a:r>
            <a:r>
              <a:rPr lang="fr-BE" dirty="0" err="1" smtClean="0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/>
                </a:solidFill>
              </a:rPr>
              <a:t>THE EU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 smtClean="0">
                <a:solidFill>
                  <a:schemeClr val="tx2"/>
                </a:solidFill>
              </a:rPr>
              <a:t>PROGRAMME</a:t>
            </a:r>
            <a:endParaRPr lang="en-GB" sz="1900" spc="80" baseline="0" dirty="0" smtClean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 smtClean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98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73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4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77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221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9661132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 smtClean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 smtClean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 smtClean="0">
                <a:solidFill>
                  <a:schemeClr val="tx1"/>
                </a:solidFill>
              </a:rPr>
              <a:t>authorised</a:t>
            </a:r>
            <a:r>
              <a:rPr lang="en-US" sz="600" b="0" kern="0" dirty="0" smtClean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 smtClean="0">
                <a:solidFill>
                  <a:schemeClr val="tx1"/>
                </a:solidFill>
              </a:rPr>
              <a:t>CC BY 4.0</a:t>
            </a:r>
            <a:r>
              <a:rPr lang="en-US" sz="600" b="1" kern="0" dirty="0" smtClean="0">
                <a:solidFill>
                  <a:schemeClr val="tx1"/>
                </a:solidFill>
              </a:rPr>
              <a:t>  </a:t>
            </a:r>
            <a:r>
              <a:rPr lang="en-US" sz="600" b="0" kern="0" dirty="0" smtClean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 smtClean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</a:t>
            </a:r>
            <a:r>
              <a:rPr lang="en-GB" sz="600" kern="0" dirty="0" smtClean="0">
                <a:solidFill>
                  <a:schemeClr val="tx1"/>
                </a:solidFill>
              </a:rPr>
              <a:t>252508849, 2020. </a:t>
            </a:r>
            <a:r>
              <a:rPr lang="en-GB" sz="600" kern="0" dirty="0">
                <a:solidFill>
                  <a:schemeClr val="tx1"/>
                </a:solidFill>
              </a:rPr>
              <a:t>Source: </a:t>
            </a:r>
            <a:r>
              <a:rPr lang="en-GB" sz="600" kern="0" dirty="0" smtClean="0">
                <a:solidFill>
                  <a:schemeClr val="tx1"/>
                </a:solidFill>
              </a:rPr>
              <a:t>Stock.Adobe.com. </a:t>
            </a:r>
            <a:r>
              <a:rPr lang="en-US" sz="600" kern="0" dirty="0" smtClean="0">
                <a:solidFill>
                  <a:schemeClr val="tx1"/>
                </a:solidFill>
              </a:rPr>
              <a:t>Icons </a:t>
            </a:r>
            <a:r>
              <a:rPr lang="en-US" sz="600" kern="0" dirty="0">
                <a:solidFill>
                  <a:schemeClr val="tx1"/>
                </a:solidFill>
              </a:rPr>
              <a:t>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2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84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8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0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6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8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3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4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21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78" r:id="rId3"/>
    <p:sldLayoutId id="2147483680" r:id="rId4"/>
    <p:sldLayoutId id="2147483681" r:id="rId5"/>
    <p:sldLayoutId id="2147483682" r:id="rId6"/>
    <p:sldLayoutId id="2147483683" r:id="rId7"/>
    <p:sldLayoutId id="2147483650" r:id="rId8"/>
    <p:sldLayoutId id="2147483689" r:id="rId9"/>
    <p:sldLayoutId id="2147483690" r:id="rId10"/>
    <p:sldLayoutId id="214748367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49" r:id="rId17"/>
    <p:sldLayoutId id="2147483714" r:id="rId18"/>
    <p:sldLayoutId id="2147483719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8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funding-tenders/opportunities/portal/screen/opportunities/projects-results;programCode=H2020" TargetMode="External"/><Relationship Id="rId3" Type="http://schemas.openxmlformats.org/officeDocument/2006/relationships/hyperlink" Target="https://op.europa.eu/en/publication-detail/-/publication/4f198f8e-4599-11eb-b59f-01aa75ed71a1/language-en/format-PDF/source-183013539" TargetMode="External"/><Relationship Id="rId7" Type="http://schemas.openxmlformats.org/officeDocument/2006/relationships/hyperlink" Target="https://ec.europa.eu/info/funding-tenders/opportunities/portal/screen/work-as-an-exper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ec.europa.eu/info/funding-tenders/funding-opportunities/find-project-partner_en" TargetMode="External"/><Relationship Id="rId5" Type="http://schemas.openxmlformats.org/officeDocument/2006/relationships/hyperlink" Target="https://ec.europa.eu/info/funding-tenders/opportunities/portal/screen/opportunities/topic-search;callCode=null;freeTextSearchKeyword=;matchWholeText=true;typeCodes=1;statusCodes=31094501,31094502,31094503;programmePeriod=2021%20-%202027;programCcm2Id=43108390;programDivisionCode=null;focusAreaCode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4" Type="http://schemas.openxmlformats.org/officeDocument/2006/relationships/hyperlink" Target="https://ec.europa.eu/info/horizon-europe_e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horizon-europe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3209" y="4316819"/>
            <a:ext cx="3814299" cy="852508"/>
          </a:xfrm>
        </p:spPr>
        <p:txBody>
          <a:bodyPr/>
          <a:lstStyle/>
          <a:p>
            <a:r>
              <a:rPr lang="en-US" b="1" dirty="0" smtClean="0"/>
              <a:t>Webinar on cross-cutting issues in Horizon Europe</a:t>
            </a:r>
          </a:p>
          <a:p>
            <a:r>
              <a:rPr lang="en-US" b="1" dirty="0" smtClean="0"/>
              <a:t>SOCIAL SCIENCES AND HUMANITIES IN </a:t>
            </a:r>
            <a:r>
              <a:rPr lang="en-US" b="1" dirty="0"/>
              <a:t>THE NEW EU FRAMEWORK PROGRAMME </a:t>
            </a:r>
            <a:r>
              <a:rPr lang="en-US" dirty="0"/>
              <a:t>	</a:t>
            </a:r>
          </a:p>
          <a:p>
            <a:endParaRPr lang="en-GB" sz="1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23209" y="5442070"/>
            <a:ext cx="3285796" cy="828180"/>
          </a:xfrm>
        </p:spPr>
        <p:txBody>
          <a:bodyPr/>
          <a:lstStyle/>
          <a:p>
            <a:r>
              <a:rPr lang="fr-BE" sz="1100" b="0" dirty="0" smtClean="0"/>
              <a:t>Beatrice </a:t>
            </a:r>
            <a:r>
              <a:rPr lang="fr-BE" sz="1100" b="0" dirty="0" err="1" smtClean="0"/>
              <a:t>Lucaroni</a:t>
            </a:r>
            <a:r>
              <a:rPr lang="fr-BE" sz="1100" b="0" dirty="0" smtClean="0"/>
              <a:t>, </a:t>
            </a:r>
            <a:r>
              <a:rPr lang="fr-BE" sz="1100" b="0" dirty="0" err="1" smtClean="0"/>
              <a:t>policy</a:t>
            </a:r>
            <a:r>
              <a:rPr lang="fr-BE" sz="1100" b="0" dirty="0" smtClean="0"/>
              <a:t> </a:t>
            </a:r>
            <a:r>
              <a:rPr lang="fr-BE" sz="1100" b="0" dirty="0" err="1" smtClean="0"/>
              <a:t>officer</a:t>
            </a:r>
            <a:r>
              <a:rPr lang="fr-BE" sz="1100" b="0" dirty="0" smtClean="0"/>
              <a:t> </a:t>
            </a:r>
            <a:r>
              <a:rPr lang="en-IE" sz="1100" b="0" dirty="0"/>
              <a:t>Fair </a:t>
            </a:r>
            <a:r>
              <a:rPr lang="en-IE" sz="1100" b="0" dirty="0" err="1"/>
              <a:t>SocietiES</a:t>
            </a:r>
            <a:r>
              <a:rPr lang="en-IE" sz="1100" b="0" dirty="0"/>
              <a:t> &amp; CULTURAL HERITAGE, DG R&amp;I</a:t>
            </a:r>
            <a:endParaRPr lang="en-GB" sz="1100" b="0" dirty="0"/>
          </a:p>
          <a:p>
            <a:endParaRPr lang="en-GB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35985" y="6054250"/>
            <a:ext cx="3186584" cy="216000"/>
          </a:xfrm>
        </p:spPr>
        <p:txBody>
          <a:bodyPr/>
          <a:lstStyle/>
          <a:p>
            <a:r>
              <a:rPr lang="en-IE" sz="1600" dirty="0" smtClean="0"/>
              <a:t>28 </a:t>
            </a:r>
            <a:r>
              <a:rPr lang="en-IE" sz="1600" dirty="0" smtClean="0"/>
              <a:t>May </a:t>
            </a:r>
            <a:r>
              <a:rPr lang="en-IE" sz="1600" dirty="0" smtClean="0"/>
              <a:t>2021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836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5672" y="1655504"/>
            <a:ext cx="10905699" cy="3881904"/>
          </a:xfrm>
        </p:spPr>
        <p:txBody>
          <a:bodyPr/>
          <a:lstStyle/>
          <a:p>
            <a:pPr marL="360363" lvl="2" indent="-3429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US" sz="2400" b="1" dirty="0">
                <a:solidFill>
                  <a:schemeClr val="accent2"/>
                </a:solidFill>
              </a:rPr>
              <a:t>Social sciences </a:t>
            </a:r>
            <a:r>
              <a:rPr lang="en-US" sz="2400" dirty="0"/>
              <a:t>(law, ethics, psychology, political sciences…) are an essential component of the research responses to public health emergencies. </a:t>
            </a:r>
          </a:p>
          <a:p>
            <a:pPr marL="360363" lvl="2" indent="-3429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US" sz="2400" b="1" dirty="0">
                <a:solidFill>
                  <a:schemeClr val="accent2"/>
                </a:solidFill>
              </a:rPr>
              <a:t>Economics and political science </a:t>
            </a:r>
            <a:r>
              <a:rPr lang="en-US" sz="2400" dirty="0"/>
              <a:t>are major components of projects focusing on socio-economic evaluation of climate-change impact.</a:t>
            </a:r>
          </a:p>
          <a:p>
            <a:pPr marL="360363" lvl="2" indent="-3429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US" sz="2400" b="1" dirty="0">
                <a:solidFill>
                  <a:schemeClr val="accent2"/>
                </a:solidFill>
              </a:rPr>
              <a:t>Psychology, cultural considerations, ethics and religion </a:t>
            </a:r>
            <a:r>
              <a:rPr lang="en-US" sz="2400" dirty="0"/>
              <a:t>are essential to improve the support to palliative care patients.</a:t>
            </a:r>
          </a:p>
          <a:p>
            <a:pPr marL="360363" lvl="2" indent="-3429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US" sz="2400" b="1" dirty="0">
                <a:solidFill>
                  <a:schemeClr val="accent2"/>
                </a:solidFill>
              </a:rPr>
              <a:t>Linguistics, cultural studies and ethics </a:t>
            </a:r>
            <a:r>
              <a:rPr lang="en-US" sz="2400" dirty="0"/>
              <a:t>are an important part of projects aiming to develop AI enhanced robotic system and improve human/robot interaction.</a:t>
            </a:r>
          </a:p>
          <a:p>
            <a:pPr marL="360363" lvl="2" indent="-3429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US" sz="2400" b="1" dirty="0">
                <a:solidFill>
                  <a:schemeClr val="accent2"/>
                </a:solidFill>
              </a:rPr>
              <a:t>Economics and social sciences </a:t>
            </a:r>
            <a:r>
              <a:rPr lang="en-US" sz="2400" dirty="0"/>
              <a:t>are essential to devise effective measures of recovery after the Covid-19 pandemic.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1" y="302107"/>
            <a:ext cx="10515600" cy="782357"/>
          </a:xfrm>
        </p:spPr>
        <p:txBody>
          <a:bodyPr/>
          <a:lstStyle/>
          <a:p>
            <a:r>
              <a:rPr lang="fr-BE" b="1" dirty="0" err="1" smtClean="0"/>
              <a:t>Some</a:t>
            </a:r>
            <a:r>
              <a:rPr lang="fr-BE" b="1" dirty="0" smtClean="0"/>
              <a:t> </a:t>
            </a:r>
            <a:r>
              <a:rPr lang="fr-BE" b="1" dirty="0" err="1" smtClean="0"/>
              <a:t>examples</a:t>
            </a:r>
            <a:r>
              <a:rPr lang="fr-BE" b="1" dirty="0" smtClean="0"/>
              <a:t> of SSH </a:t>
            </a:r>
            <a:r>
              <a:rPr lang="fr-BE" b="1" dirty="0" err="1" smtClean="0"/>
              <a:t>integration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1693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 smtClean="0"/>
              <a:t>How</a:t>
            </a:r>
            <a:r>
              <a:rPr lang="en-IE" b="1" dirty="0" smtClean="0"/>
              <a:t>?</a:t>
            </a:r>
            <a:endParaRPr lang="en-IE" b="1" dirty="0" smtClean="0"/>
          </a:p>
          <a:p>
            <a:r>
              <a:rPr lang="en-IE" dirty="0" smtClean="0"/>
              <a:t>Co-creation and drafting</a:t>
            </a:r>
          </a:p>
          <a:p>
            <a:r>
              <a:rPr lang="en-IE" dirty="0" smtClean="0"/>
              <a:t>Topics: some are SSH flagged (some not): what does it mean?</a:t>
            </a:r>
            <a:endParaRPr lang="en-IE" dirty="0"/>
          </a:p>
          <a:p>
            <a:r>
              <a:rPr lang="en-IE" dirty="0" smtClean="0"/>
              <a:t>Evaluation of the proposals</a:t>
            </a:r>
          </a:p>
          <a:p>
            <a:r>
              <a:rPr lang="en-IE" dirty="0" smtClean="0"/>
              <a:t>Selection of the experts</a:t>
            </a:r>
            <a:endParaRPr lang="en-IE" dirty="0"/>
          </a:p>
          <a:p>
            <a:r>
              <a:rPr lang="en-IE" dirty="0" smtClean="0"/>
              <a:t>Reporting</a:t>
            </a:r>
            <a:endParaRPr lang="en-IE" dirty="0"/>
          </a:p>
          <a:p>
            <a:endParaRPr lang="en-IE" b="1" dirty="0" smtClean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849084" y="621941"/>
            <a:ext cx="10063389" cy="782357"/>
          </a:xfrm>
        </p:spPr>
        <p:txBody>
          <a:bodyPr/>
          <a:lstStyle/>
          <a:p>
            <a:r>
              <a:rPr lang="en-US" b="1" dirty="0" smtClean="0"/>
              <a:t>Integration of social sciences and humanities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43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7013" y="1010813"/>
            <a:ext cx="10156297" cy="1749286"/>
          </a:xfrm>
          <a:prstGeom prst="rect">
            <a:avLst/>
          </a:prstGeom>
        </p:spPr>
        <p:txBody>
          <a:bodyPr vert="horz" lIns="91440" tIns="4572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4000" b="1" smtClean="0">
                <a:solidFill>
                  <a:srgbClr val="004494"/>
                </a:solidFill>
              </a:rPr>
              <a:t>HORIZON EUROPE PROPOSAL EVALUATION </a:t>
            </a:r>
            <a:endParaRPr lang="fr-BE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77012" y="2990898"/>
            <a:ext cx="10156297" cy="488568"/>
          </a:xfrm>
        </p:spPr>
        <p:txBody>
          <a:bodyPr/>
          <a:lstStyle/>
          <a:p>
            <a:pPr algn="ctr"/>
            <a:r>
              <a:rPr lang="en-GB" dirty="0" smtClean="0"/>
              <a:t>How to evaluate proposals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40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031" y="418317"/>
            <a:ext cx="9003814" cy="473104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 smtClean="0"/>
              <a:t>Social Sciences and Humanities (SSH)</a:t>
            </a:r>
            <a:endParaRPr lang="en-GB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910711" y="1233646"/>
            <a:ext cx="10370578" cy="1224000"/>
          </a:xfrm>
          <a:prstGeom prst="rect">
            <a:avLst/>
          </a:prstGeom>
          <a:ln w="28575">
            <a:solidFill>
              <a:schemeClr val="accent4"/>
            </a:solidFill>
            <a:prstDash val="sysDot"/>
          </a:ln>
        </p:spPr>
        <p:txBody>
          <a:bodyPr vert="horz" lIns="91440" tIns="14400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97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04A5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Assessing the effective contribution of social science and humanities disciplines and expertise as part of the scientific methodology of the project.</a:t>
            </a:r>
          </a:p>
        </p:txBody>
      </p:sp>
      <p:sp>
        <p:nvSpPr>
          <p:cNvPr id="8" name="Pentagon 11">
            <a:extLst>
              <a:ext uri="{FF2B5EF4-FFF2-40B4-BE49-F238E27FC236}">
                <a16:creationId xmlns:a16="http://schemas.microsoft.com/office/drawing/2014/main" id="{23128E1A-CB89-47F8-938A-56BB556A2F49}"/>
              </a:ext>
            </a:extLst>
          </p:cNvPr>
          <p:cNvSpPr/>
          <p:nvPr/>
        </p:nvSpPr>
        <p:spPr bwMode="auto">
          <a:xfrm>
            <a:off x="1122033" y="1335318"/>
            <a:ext cx="2364117" cy="920962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18000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Social Sciences and Humanities</a:t>
            </a:r>
            <a:endParaRPr kumimoji="0" lang="en-IE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838197" y="3751205"/>
            <a:ext cx="11132130" cy="300981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38197" y="342534"/>
            <a:ext cx="864000" cy="864000"/>
            <a:chOff x="6673743" y="3724632"/>
            <a:chExt cx="864000" cy="864000"/>
          </a:xfrm>
          <a:solidFill>
            <a:schemeClr val="accent2"/>
          </a:solidFill>
        </p:grpSpPr>
        <p:sp>
          <p:nvSpPr>
            <p:cNvPr id="14" name="Oval 13"/>
            <p:cNvSpPr/>
            <p:nvPr/>
          </p:nvSpPr>
          <p:spPr>
            <a:xfrm>
              <a:off x="6673743" y="3724632"/>
              <a:ext cx="864000" cy="86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7" t="12199" r="6725" b="10821"/>
            <a:stretch/>
          </p:blipFill>
          <p:spPr>
            <a:xfrm>
              <a:off x="6799544" y="3850433"/>
              <a:ext cx="612397" cy="612397"/>
            </a:xfrm>
            <a:prstGeom prst="rect">
              <a:avLst/>
            </a:prstGeom>
            <a:grpFill/>
          </p:spPr>
        </p:pic>
      </p:grpSp>
      <p:sp>
        <p:nvSpPr>
          <p:cNvPr id="11" name="Round Diagonal Corner Rectangle 10"/>
          <p:cNvSpPr/>
          <p:nvPr/>
        </p:nvSpPr>
        <p:spPr>
          <a:xfrm>
            <a:off x="910711" y="2635359"/>
            <a:ext cx="10370578" cy="1115846"/>
          </a:xfrm>
          <a:prstGeom prst="round2Diag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200"/>
              </a:spcAft>
              <a:buClr>
                <a:srgbClr val="FBC400"/>
              </a:buClr>
              <a:defRPr/>
            </a:pPr>
            <a:r>
              <a:rPr lang="en-US" sz="1600" b="1" kern="0" spc="-30" dirty="0">
                <a:solidFill>
                  <a:srgbClr val="FFFFFF"/>
                </a:solidFill>
                <a:cs typeface="Arial" panose="020B0604020202020204" pitchFamily="34" charset="0"/>
              </a:rPr>
              <a:t>When the </a:t>
            </a:r>
            <a:r>
              <a:rPr lang="en-US" sz="1600" b="1" kern="0" spc="-30" dirty="0">
                <a:solidFill>
                  <a:srgbClr val="931680"/>
                </a:solidFill>
                <a:cs typeface="Arial" panose="020B0604020202020204" pitchFamily="34" charset="0"/>
              </a:rPr>
              <a:t>integration of SSH </a:t>
            </a:r>
            <a:r>
              <a:rPr lang="en-US" sz="1600" b="1" kern="0" spc="-30" dirty="0">
                <a:solidFill>
                  <a:srgbClr val="FFFFFF"/>
                </a:solidFill>
                <a:cs typeface="Arial" panose="020B0604020202020204" pitchFamily="34" charset="0"/>
              </a:rPr>
              <a:t>is </a:t>
            </a:r>
            <a:r>
              <a:rPr lang="en-US" sz="1600" b="1" kern="0" spc="-30" dirty="0">
                <a:solidFill>
                  <a:srgbClr val="931680"/>
                </a:solidFill>
                <a:cs typeface="Arial" panose="020B0604020202020204" pitchFamily="34" charset="0"/>
              </a:rPr>
              <a:t>required</a:t>
            </a:r>
            <a:r>
              <a:rPr lang="en-US" sz="1600" b="1" kern="0" spc="-30" dirty="0">
                <a:solidFill>
                  <a:srgbClr val="FFFFFF"/>
                </a:solidFill>
                <a:cs typeface="Arial" panose="020B0604020202020204" pitchFamily="34" charset="0"/>
              </a:rPr>
              <a:t>, applicants have to show the roles of these disciplines or provide a justification if they consider that it is not relevant for their project. </a:t>
            </a:r>
            <a:r>
              <a:rPr lang="en-GB" sz="1600" b="1" kern="0" spc="-30" dirty="0">
                <a:solidFill>
                  <a:srgbClr val="FFFFFF"/>
                </a:solidFill>
                <a:cs typeface="Arial" panose="020B0604020202020204" pitchFamily="34" charset="0"/>
              </a:rPr>
              <a:t>A proposal without a sufficient contribution/integration of SSH research and competences will receive a lower evaluation score.</a:t>
            </a:r>
            <a:endParaRPr lang="de-DE" sz="1600" b="1" kern="0" spc="-3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5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04801" y="2386993"/>
            <a:ext cx="11556466" cy="8133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615578" y="3739634"/>
            <a:ext cx="2160000" cy="230400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BC4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Experts assess proposals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individually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BC4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Minimum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three experts per proposal (but often more than three).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892858" y="3714906"/>
            <a:ext cx="2160000" cy="230400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individual experts discuss together </a:t>
            </a:r>
            <a:r>
              <a:rPr kumimoji="0" lang="en-US" sz="14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  <a:r>
              <a:rPr kumimoji="0" lang="en-US" sz="1400" b="0" i="0" u="none" strike="noStrike" kern="1200" cap="none" spc="-5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agree on 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common position</a:t>
            </a:r>
            <a:r>
              <a:rPr kumimoji="0" lang="en-US" sz="1400" b="0" i="0" u="none" strike="noStrike" kern="1200" cap="none" spc="-5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including comments and </a:t>
            </a:r>
            <a:r>
              <a:rPr kumimoji="0" lang="en-US" sz="14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scores for each proposal. </a:t>
            </a:r>
            <a:endParaRPr kumimoji="0" lang="en-GB" sz="1400" b="0" i="0" u="none" strike="noStrike" kern="1200" cap="none" spc="-5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7175934" y="3714906"/>
            <a:ext cx="2160000" cy="230400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panel of experts reach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agreement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the scores and comments for all proposals within a call, checking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consistency across the evaluations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necessary,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resolve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cases where evaluators were unable to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agree.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Rank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proposals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same score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905273" y="1852746"/>
            <a:ext cx="1656000" cy="1656000"/>
          </a:xfrm>
          <a:prstGeom prst="ellipse">
            <a:avLst/>
          </a:prstGeom>
          <a:solidFill>
            <a:schemeClr val="accent4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Individual evaluation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02959" y="1817698"/>
            <a:ext cx="1656000" cy="1656000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Consensus group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25929" y="1802871"/>
            <a:ext cx="1656000" cy="165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Panel review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507085" y="1852746"/>
            <a:ext cx="1656000" cy="1656000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Finalisation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9453214" y="3734570"/>
            <a:ext cx="2160000" cy="230400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Commission/Agency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reviews the results of the experts’ evaluation and puts together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 ranking list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407237" y="3815710"/>
            <a:ext cx="18282" cy="2644087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94945" y="1852746"/>
            <a:ext cx="1656000" cy="165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smtClean="0">
                <a:solidFill>
                  <a:srgbClr val="FFFFFF"/>
                </a:solidFill>
                <a:latin typeface="Arial"/>
              </a:rPr>
              <a:t>Receipt of proposals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559" y="3734570"/>
            <a:ext cx="216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Admissibility/eligibility check</a:t>
            </a:r>
          </a:p>
          <a:p>
            <a:pPr lvl="0"/>
            <a:endParaRPr lang="en-US" sz="1400" dirty="0" smtClean="0"/>
          </a:p>
          <a:p>
            <a:pPr lvl="0"/>
            <a:r>
              <a:rPr lang="en-US" sz="1400" dirty="0" smtClean="0"/>
              <a:t>Allocation </a:t>
            </a:r>
            <a:r>
              <a:rPr lang="en-US" sz="1400" dirty="0"/>
              <a:t>of proposals to evaluators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766883" y="3786213"/>
            <a:ext cx="2899" cy="267358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13530" y="3774846"/>
            <a:ext cx="39328" cy="2743943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394222" y="3747386"/>
            <a:ext cx="58992" cy="2829516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1737958" y="482860"/>
            <a:ext cx="9615841" cy="564543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Standard evaluation process</a:t>
            </a:r>
            <a:endParaRPr lang="en-GB" dirty="0"/>
          </a:p>
        </p:txBody>
      </p:sp>
      <p:grpSp>
        <p:nvGrpSpPr>
          <p:cNvPr id="35" name="Group 34"/>
          <p:cNvGrpSpPr/>
          <p:nvPr/>
        </p:nvGrpSpPr>
        <p:grpSpPr>
          <a:xfrm>
            <a:off x="838200" y="333131"/>
            <a:ext cx="864000" cy="864000"/>
            <a:chOff x="1069009" y="3735593"/>
            <a:chExt cx="864000" cy="864000"/>
          </a:xfrm>
        </p:grpSpPr>
        <p:sp>
          <p:nvSpPr>
            <p:cNvPr id="36" name="Oval 35"/>
            <p:cNvSpPr/>
            <p:nvPr/>
          </p:nvSpPr>
          <p:spPr>
            <a:xfrm>
              <a:off x="1069009" y="3735593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68" y="3769828"/>
              <a:ext cx="792482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336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958" y="482860"/>
            <a:ext cx="9615841" cy="564543"/>
          </a:xfrm>
        </p:spPr>
        <p:txBody>
          <a:bodyPr/>
          <a:lstStyle/>
          <a:p>
            <a:r>
              <a:rPr lang="en-GB" sz="3600" dirty="0" smtClean="0"/>
              <a:t>Evaluation (award) criteria</a:t>
            </a:r>
            <a:endParaRPr lang="en-GB" sz="3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73959" y="3032648"/>
            <a:ext cx="10515600" cy="2499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b="0" dirty="0">
              <a:solidFill>
                <a:schemeClr val="tx1"/>
              </a:solidFill>
            </a:endParaRPr>
          </a:p>
          <a:p>
            <a:pPr lvl="1"/>
            <a:endParaRPr lang="en-US" sz="2000" b="0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2000" b="0" dirty="0" smtClean="0">
                <a:solidFill>
                  <a:schemeClr val="tx1"/>
                </a:solidFill>
              </a:rPr>
              <a:t>Evaluation criteria are </a:t>
            </a:r>
            <a:r>
              <a:rPr lang="en-US" sz="2000" dirty="0" smtClean="0"/>
              <a:t>adapted</a:t>
            </a:r>
            <a:r>
              <a:rPr lang="en-US" sz="2000" b="0" dirty="0" smtClean="0">
                <a:solidFill>
                  <a:schemeClr val="tx1"/>
                </a:solidFill>
              </a:rPr>
              <a:t> to each </a:t>
            </a:r>
            <a:r>
              <a:rPr lang="en-US" sz="2000" dirty="0"/>
              <a:t>type of action</a:t>
            </a:r>
            <a:r>
              <a:rPr lang="en-US" sz="2000" b="0" dirty="0">
                <a:solidFill>
                  <a:schemeClr val="tx1"/>
                </a:solidFill>
              </a:rPr>
              <a:t>, as specified in the WP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2000" b="0" dirty="0" smtClean="0">
                <a:solidFill>
                  <a:schemeClr val="tx1"/>
                </a:solidFill>
              </a:rPr>
              <a:t>Each criterion includes the </a:t>
            </a:r>
            <a:r>
              <a:rPr lang="en-US" sz="2000" b="0" dirty="0">
                <a:solidFill>
                  <a:schemeClr val="tx1"/>
                </a:solidFill>
              </a:rPr>
              <a:t>‘</a:t>
            </a:r>
            <a:r>
              <a:rPr lang="en-US" sz="2000" dirty="0"/>
              <a:t>aspects to be taken into account</a:t>
            </a:r>
            <a:r>
              <a:rPr lang="en-US" sz="2000" b="0" dirty="0" smtClean="0">
                <a:solidFill>
                  <a:schemeClr val="tx1"/>
                </a:solidFill>
              </a:rPr>
              <a:t>’. The </a:t>
            </a:r>
            <a:r>
              <a:rPr lang="en-US" sz="2000" b="0" dirty="0">
                <a:solidFill>
                  <a:schemeClr val="tx1"/>
                </a:solidFill>
              </a:rPr>
              <a:t>same aspect </a:t>
            </a:r>
            <a:r>
              <a:rPr lang="en-US" sz="2000" b="0" dirty="0" smtClean="0">
                <a:solidFill>
                  <a:schemeClr val="tx1"/>
                </a:solidFill>
              </a:rPr>
              <a:t>is not included in different criteria, so it is not </a:t>
            </a:r>
            <a:r>
              <a:rPr lang="en-US" sz="2000" b="0" dirty="0">
                <a:solidFill>
                  <a:schemeClr val="tx1"/>
                </a:solidFill>
              </a:rPr>
              <a:t>assessed </a:t>
            </a:r>
            <a:r>
              <a:rPr lang="en-US" sz="2000" b="0" dirty="0" smtClean="0">
                <a:solidFill>
                  <a:schemeClr val="tx1"/>
                </a:solidFill>
              </a:rPr>
              <a:t>twice.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2000" dirty="0"/>
              <a:t>Open </a:t>
            </a:r>
            <a:r>
              <a:rPr lang="en-US" sz="2000" dirty="0" smtClean="0"/>
              <a:t>Science </a:t>
            </a:r>
            <a:r>
              <a:rPr lang="en-US" sz="2000" b="0" dirty="0" smtClean="0">
                <a:solidFill>
                  <a:schemeClr val="tx1"/>
                </a:solidFill>
              </a:rPr>
              <a:t>practices are assessed as part of the scientific methodology in the excellence criterion. </a:t>
            </a:r>
            <a:endParaRPr lang="en-US" sz="2000" b="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333131"/>
            <a:ext cx="864000" cy="864000"/>
            <a:chOff x="1069009" y="3735593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1069009" y="3735593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68" y="3769828"/>
              <a:ext cx="792482" cy="795530"/>
            </a:xfrm>
            <a:prstGeom prst="rect">
              <a:avLst/>
            </a:prstGeom>
          </p:spPr>
        </p:pic>
      </p:grpSp>
      <p:sp>
        <p:nvSpPr>
          <p:cNvPr id="8" name="Text Placeholder 2"/>
          <p:cNvSpPr txBox="1">
            <a:spLocks/>
          </p:cNvSpPr>
          <p:nvPr/>
        </p:nvSpPr>
        <p:spPr>
          <a:xfrm>
            <a:off x="873959" y="1460289"/>
            <a:ext cx="10515600" cy="1910984"/>
          </a:xfrm>
          <a:prstGeom prst="rect">
            <a:avLst/>
          </a:prstGeom>
          <a:ln w="28575">
            <a:solidFill>
              <a:schemeClr val="accent4"/>
            </a:solidFill>
            <a:prstDash val="sysDot"/>
          </a:ln>
        </p:spPr>
        <p:txBody>
          <a:bodyPr vert="horz" lIns="91440" tIns="10800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000" dirty="0" smtClean="0">
                <a:solidFill>
                  <a:schemeClr val="tx2"/>
                </a:solidFill>
              </a:rPr>
              <a:t>Three evaluation criteria</a:t>
            </a:r>
            <a:endParaRPr lang="en-GB" sz="2000" dirty="0">
              <a:solidFill>
                <a:schemeClr val="tx2"/>
              </a:solidFill>
            </a:endParaRPr>
          </a:p>
          <a:p>
            <a:pPr lvl="1"/>
            <a:endParaRPr lang="en-GB" sz="2000" dirty="0">
              <a:solidFill>
                <a:schemeClr val="tx2"/>
              </a:solidFill>
            </a:endParaRPr>
          </a:p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>
                <a:solidFill>
                  <a:schemeClr val="tx1"/>
                </a:solidFill>
              </a:rPr>
              <a:t>‘</a:t>
            </a:r>
            <a:r>
              <a:rPr lang="en-US" sz="2000" dirty="0"/>
              <a:t>Excellence</a:t>
            </a:r>
            <a:r>
              <a:rPr lang="en-US" sz="2000" b="0" dirty="0">
                <a:solidFill>
                  <a:schemeClr val="tx1"/>
                </a:solidFill>
              </a:rPr>
              <a:t>’, ‘</a:t>
            </a:r>
            <a:r>
              <a:rPr lang="en-US" sz="2000" dirty="0"/>
              <a:t>Impact</a:t>
            </a:r>
            <a:r>
              <a:rPr lang="en-US" sz="2000" b="0" dirty="0">
                <a:solidFill>
                  <a:schemeClr val="tx1"/>
                </a:solidFill>
              </a:rPr>
              <a:t>’ and ‘</a:t>
            </a:r>
            <a:r>
              <a:rPr lang="en-US" sz="2000" dirty="0"/>
              <a:t>Quality and efficiency of the implementation</a:t>
            </a:r>
            <a:r>
              <a:rPr lang="en-US" sz="2000" b="0" dirty="0">
                <a:solidFill>
                  <a:schemeClr val="tx1"/>
                </a:solidFill>
              </a:rPr>
              <a:t>’. 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lvl="1"/>
            <a:endParaRPr lang="en-US" sz="2000" b="0" dirty="0" smtClean="0">
              <a:solidFill>
                <a:schemeClr val="tx1"/>
              </a:solidFill>
            </a:endParaRPr>
          </a:p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(Only one evaluation criterion for ERC - Excellence)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9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958" y="482860"/>
            <a:ext cx="9615841" cy="564543"/>
          </a:xfrm>
        </p:spPr>
        <p:txBody>
          <a:bodyPr/>
          <a:lstStyle/>
          <a:p>
            <a:r>
              <a:rPr lang="en-GB" sz="3600" dirty="0" smtClean="0"/>
              <a:t>Evaluating the excellence criterion (2/2)</a:t>
            </a:r>
            <a:endParaRPr lang="en-GB" sz="36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38199" y="1524944"/>
            <a:ext cx="10515600" cy="463571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  <a:prstDash val="sysDot"/>
          </a:ln>
        </p:spPr>
        <p:txBody>
          <a:bodyPr vert="horz" lIns="91440" tIns="10800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2"/>
              </a:buClr>
            </a:pPr>
            <a:r>
              <a:rPr lang="en-US" sz="2200" b="0" dirty="0" smtClean="0">
                <a:solidFill>
                  <a:schemeClr val="tx1"/>
                </a:solidFill>
              </a:rPr>
              <a:t>Assess the scientific methodology:</a:t>
            </a:r>
          </a:p>
          <a:p>
            <a:pPr marL="631825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800" dirty="0" smtClean="0"/>
              <a:t>Is the </a:t>
            </a:r>
            <a:r>
              <a:rPr lang="en-US" sz="1800" dirty="0"/>
              <a:t>scientific </a:t>
            </a:r>
            <a:r>
              <a:rPr lang="en-US" sz="1800" dirty="0" smtClean="0"/>
              <a:t>methodology (i.e. the </a:t>
            </a:r>
            <a:r>
              <a:rPr lang="en-US" sz="1800" dirty="0"/>
              <a:t>concepts, models and assumptions </a:t>
            </a:r>
            <a:r>
              <a:rPr lang="en-US" sz="1800" dirty="0" smtClean="0"/>
              <a:t>that underpin the work) clear and sound? Is it in compliance with the ‘do no significant harm approach’?</a:t>
            </a:r>
          </a:p>
          <a:p>
            <a:pPr marL="631825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800" dirty="0" smtClean="0"/>
              <a:t>Is it clear how </a:t>
            </a:r>
            <a:r>
              <a:rPr lang="en-US" sz="1800" dirty="0"/>
              <a:t>expertise and methods from different disciplines will be brought together and integrated in </a:t>
            </a:r>
            <a:r>
              <a:rPr lang="en-US" sz="1800" dirty="0" smtClean="0"/>
              <a:t>pursuit </a:t>
            </a:r>
            <a:r>
              <a:rPr lang="en-US" sz="1800" dirty="0"/>
              <a:t>of </a:t>
            </a:r>
            <a:r>
              <a:rPr lang="en-US" sz="1800" dirty="0" smtClean="0"/>
              <a:t>the objectives? if applicants justify that an </a:t>
            </a:r>
            <a:r>
              <a:rPr lang="en-US" sz="1800" dirty="0"/>
              <a:t>inter-disciplinary approach is </a:t>
            </a:r>
            <a:r>
              <a:rPr lang="en-US" sz="1800" dirty="0" smtClean="0"/>
              <a:t>unnecessary, is it credible?</a:t>
            </a:r>
          </a:p>
          <a:p>
            <a:pPr marL="631825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800" dirty="0" smtClean="0"/>
              <a:t>Has the gender dimension in research and innovation content been properly taken into account?</a:t>
            </a:r>
          </a:p>
          <a:p>
            <a:pPr marL="631825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800" dirty="0" smtClean="0"/>
              <a:t>Are open science practices implemented as an integral part of the proposed methodology? </a:t>
            </a:r>
          </a:p>
          <a:p>
            <a:pPr marL="631825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800" dirty="0" smtClean="0"/>
              <a:t>Is the research data management properly addressed?</a:t>
            </a:r>
          </a:p>
          <a:p>
            <a:pPr marL="631825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800" dirty="0" smtClean="0">
                <a:solidFill>
                  <a:srgbClr val="FFC000"/>
                </a:solidFill>
              </a:rPr>
              <a:t>For </a:t>
            </a:r>
            <a:r>
              <a:rPr lang="en-US" sz="1800" dirty="0">
                <a:solidFill>
                  <a:srgbClr val="FFC000"/>
                </a:solidFill>
              </a:rPr>
              <a:t>topics </a:t>
            </a:r>
            <a:r>
              <a:rPr lang="en-US" sz="1800" dirty="0" smtClean="0">
                <a:solidFill>
                  <a:srgbClr val="FFC000"/>
                </a:solidFill>
              </a:rPr>
              <a:t>indicating </a:t>
            </a:r>
            <a:r>
              <a:rPr lang="en-US" sz="1800" dirty="0">
                <a:solidFill>
                  <a:srgbClr val="FFC000"/>
                </a:solidFill>
              </a:rPr>
              <a:t>the need for the integration of social sciences and </a:t>
            </a:r>
            <a:r>
              <a:rPr lang="en-US" sz="1800" dirty="0" smtClean="0">
                <a:solidFill>
                  <a:srgbClr val="FFC000"/>
                </a:solidFill>
              </a:rPr>
              <a:t>humanities, is the role of these disciplines properly addressed?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73958" y="333131"/>
            <a:ext cx="864000" cy="864000"/>
            <a:chOff x="8934066" y="2641504"/>
            <a:chExt cx="864000" cy="864000"/>
          </a:xfrm>
        </p:grpSpPr>
        <p:sp>
          <p:nvSpPr>
            <p:cNvPr id="10" name="Oval 9"/>
            <p:cNvSpPr/>
            <p:nvPr/>
          </p:nvSpPr>
          <p:spPr>
            <a:xfrm>
              <a:off x="8934066" y="2641504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8688" y="2656126"/>
              <a:ext cx="834757" cy="8347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43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959" y="481896"/>
            <a:ext cx="10277364" cy="564543"/>
          </a:xfrm>
        </p:spPr>
        <p:txBody>
          <a:bodyPr/>
          <a:lstStyle/>
          <a:p>
            <a:r>
              <a:rPr lang="en-GB" sz="3600" dirty="0" smtClean="0"/>
              <a:t>Evaluating the Quality of implementation (2/2)</a:t>
            </a:r>
            <a:endParaRPr lang="en-GB" sz="36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73959" y="1497235"/>
            <a:ext cx="10837750" cy="4330910"/>
          </a:xfrm>
          <a:prstGeom prst="rect">
            <a:avLst/>
          </a:prstGeom>
          <a:ln w="28575">
            <a:solidFill>
              <a:schemeClr val="accent4"/>
            </a:solidFill>
            <a:prstDash val="sysDot"/>
          </a:ln>
        </p:spPr>
        <p:txBody>
          <a:bodyPr vert="horz" lIns="91440" tIns="10800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2"/>
              </a:buClr>
            </a:pPr>
            <a:r>
              <a:rPr lang="en-US" sz="2200" b="0" dirty="0" smtClean="0">
                <a:solidFill>
                  <a:schemeClr val="tx1"/>
                </a:solidFill>
              </a:rPr>
              <a:t>Assess the quality of participants and the consortium as a whole: </a:t>
            </a:r>
          </a:p>
          <a:p>
            <a:pPr lvl="1">
              <a:buClr>
                <a:schemeClr val="accent2"/>
              </a:buClr>
            </a:pPr>
            <a:r>
              <a:rPr lang="en-US" b="0" dirty="0" smtClean="0"/>
              <a:t>(Note that important information on role of individual participants and previous experience is included in part A of proposal)</a:t>
            </a:r>
          </a:p>
          <a:p>
            <a:pPr marL="714375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dirty="0" smtClean="0"/>
              <a:t>Does the consortium </a:t>
            </a:r>
            <a:r>
              <a:rPr lang="en-US" sz="1600" dirty="0"/>
              <a:t>match the project’s objectives, and bring together the necessary </a:t>
            </a:r>
            <a:r>
              <a:rPr lang="en-US" sz="1600" dirty="0" smtClean="0"/>
              <a:t>disciplinary </a:t>
            </a:r>
            <a:r>
              <a:rPr lang="en-US" sz="1600" dirty="0"/>
              <a:t>and inter-disciplinary knowledge. </a:t>
            </a:r>
            <a:endParaRPr lang="en-US" sz="1600" dirty="0" smtClean="0"/>
          </a:p>
          <a:p>
            <a:pPr marL="714375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dirty="0" smtClean="0"/>
              <a:t>Does the consortium include </a:t>
            </a:r>
            <a:r>
              <a:rPr lang="en-US" sz="1600" dirty="0"/>
              <a:t>expertise in </a:t>
            </a:r>
            <a:r>
              <a:rPr lang="en-US" sz="1600" dirty="0" smtClean="0"/>
              <a:t>open </a:t>
            </a:r>
            <a:r>
              <a:rPr lang="en-US" sz="1600" dirty="0"/>
              <a:t>science practices, and gender aspects of R&amp;I, as </a:t>
            </a:r>
            <a:r>
              <a:rPr lang="en-US" sz="1600" dirty="0" smtClean="0"/>
              <a:t>appropriate?</a:t>
            </a:r>
          </a:p>
          <a:p>
            <a:pPr marL="714375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rgbClr val="FFC000"/>
                </a:solidFill>
              </a:rPr>
              <a:t>For topics flagged as SSH relevant, does the consortium include expertise in social sciences and </a:t>
            </a:r>
            <a:r>
              <a:rPr lang="en-US" sz="1600" dirty="0" smtClean="0">
                <a:solidFill>
                  <a:srgbClr val="FFC000"/>
                </a:solidFill>
              </a:rPr>
              <a:t>humanities?</a:t>
            </a:r>
          </a:p>
          <a:p>
            <a:pPr marL="714375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dirty="0" smtClean="0"/>
              <a:t>Do the </a:t>
            </a:r>
            <a:r>
              <a:rPr lang="en-US" sz="1600" dirty="0"/>
              <a:t>partners </a:t>
            </a:r>
            <a:r>
              <a:rPr lang="en-US" sz="1600" dirty="0" smtClean="0"/>
              <a:t>have </a:t>
            </a:r>
            <a:r>
              <a:rPr lang="en-US" sz="1600" dirty="0"/>
              <a:t>access to critical infrastructure needed to carry out the project </a:t>
            </a:r>
            <a:r>
              <a:rPr lang="en-US" sz="1600" dirty="0" smtClean="0"/>
              <a:t>activities?</a:t>
            </a:r>
          </a:p>
          <a:p>
            <a:pPr marL="714375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dirty="0" smtClean="0"/>
              <a:t>Are the participants complementing </a:t>
            </a:r>
            <a:r>
              <a:rPr lang="en-US" sz="1600" dirty="0"/>
              <a:t>one another (and cover the value chain, where appropriate) </a:t>
            </a:r>
            <a:endParaRPr lang="en-US" sz="1600" dirty="0" smtClean="0"/>
          </a:p>
          <a:p>
            <a:pPr marL="714375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dirty="0" smtClean="0"/>
              <a:t>In </a:t>
            </a:r>
            <a:r>
              <a:rPr lang="en-US" sz="1600" dirty="0"/>
              <a:t>what way does each of them contribute to the project? </a:t>
            </a:r>
            <a:r>
              <a:rPr lang="en-US" sz="1600" dirty="0" smtClean="0"/>
              <a:t>Does each of them have </a:t>
            </a:r>
            <a:r>
              <a:rPr lang="en-US" sz="1600" dirty="0"/>
              <a:t>a valid role, and adequate </a:t>
            </a:r>
            <a:r>
              <a:rPr lang="en-US" sz="1600" dirty="0" smtClean="0"/>
              <a:t>resources </a:t>
            </a:r>
            <a:r>
              <a:rPr lang="en-US" sz="1600" dirty="0"/>
              <a:t>in the project to fulfil that </a:t>
            </a:r>
            <a:r>
              <a:rPr lang="en-US" sz="1600" dirty="0" smtClean="0"/>
              <a:t>role (so they have sufficient operational capacity)? </a:t>
            </a:r>
          </a:p>
          <a:p>
            <a:pPr marL="714375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dirty="0" smtClean="0"/>
              <a:t>Is there industrial/commercial </a:t>
            </a:r>
            <a:r>
              <a:rPr lang="en-US" sz="1600" dirty="0"/>
              <a:t>involvement in the project to ensure exploitation of the </a:t>
            </a:r>
            <a:r>
              <a:rPr lang="en-US" sz="1600" dirty="0" smtClean="0"/>
              <a:t>results?</a:t>
            </a:r>
          </a:p>
          <a:p>
            <a:pPr marL="714375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US" dirty="0" smtClean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1695012" y="5951050"/>
            <a:ext cx="9150585" cy="655782"/>
          </a:xfrm>
          <a:prstGeom prst="round2DiagRect">
            <a:avLst/>
          </a:prstGeom>
          <a:solidFill>
            <a:srgbClr val="B0D10E"/>
          </a:solidFill>
          <a:ln w="12700" cap="flat" cmpd="sng" algn="ctr">
            <a:solidFill>
              <a:srgbClr val="B0D10E">
                <a:shade val="50000"/>
              </a:srgb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endParaRPr lang="en-US" sz="1200" b="1" dirty="0" smtClean="0">
              <a:solidFill>
                <a:srgbClr val="931680"/>
              </a:solidFill>
              <a:latin typeface="Arial"/>
            </a:endParaRPr>
          </a:p>
          <a:p>
            <a:pPr lvl="0" algn="ctr"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Participants’ previous publications</a:t>
            </a:r>
            <a:r>
              <a:rPr lang="en-US" sz="1200" b="1" dirty="0">
                <a:solidFill>
                  <a:schemeClr val="bg1"/>
                </a:solidFill>
              </a:rPr>
              <a:t>, in particular journal articles, are expected to be open access and </a:t>
            </a:r>
            <a:r>
              <a:rPr lang="en-US" sz="1200" b="1" dirty="0" smtClean="0">
                <a:solidFill>
                  <a:schemeClr val="bg1"/>
                </a:solidFill>
              </a:rPr>
              <a:t>existing datasets </a:t>
            </a:r>
            <a:r>
              <a:rPr lang="en-US" sz="1200" b="1" dirty="0">
                <a:solidFill>
                  <a:schemeClr val="bg1"/>
                </a:solidFill>
              </a:rPr>
              <a:t>FAIR and ‘as open as possible, as closed as necessary</a:t>
            </a:r>
            <a:r>
              <a:rPr lang="en-US" sz="1200" b="1" dirty="0" smtClean="0">
                <a:solidFill>
                  <a:schemeClr val="bg1"/>
                </a:solidFill>
              </a:rPr>
              <a:t>'. Evaluate positively if this is sufficiently addressed. </a:t>
            </a:r>
            <a:endParaRPr lang="en-US" sz="1200" b="1" dirty="0">
              <a:solidFill>
                <a:schemeClr val="bg1"/>
              </a:solidFill>
              <a:latin typeface="Arial"/>
            </a:endParaRPr>
          </a:p>
          <a:p>
            <a:pPr lvl="0" algn="ctr">
              <a:defRPr/>
            </a:pPr>
            <a:endParaRPr lang="fr-BE" sz="1200" b="1" dirty="0">
              <a:solidFill>
                <a:srgbClr val="4D4D4D"/>
              </a:solidFill>
              <a:latin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3959" y="332167"/>
            <a:ext cx="864000" cy="864000"/>
            <a:chOff x="10070085" y="2641504"/>
            <a:chExt cx="864000" cy="864000"/>
          </a:xfrm>
        </p:grpSpPr>
        <p:sp>
          <p:nvSpPr>
            <p:cNvPr id="11" name="Oval 10"/>
            <p:cNvSpPr/>
            <p:nvPr/>
          </p:nvSpPr>
          <p:spPr>
            <a:xfrm>
              <a:off x="10070085" y="2641504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2675739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01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9084" y="187966"/>
            <a:ext cx="10063389" cy="782357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87416" y="1524998"/>
            <a:ext cx="10905699" cy="3881904"/>
          </a:xfrm>
        </p:spPr>
        <p:txBody>
          <a:bodyPr/>
          <a:lstStyle/>
          <a:p>
            <a:r>
              <a:rPr lang="en-GB" dirty="0" smtClean="0"/>
              <a:t>Strong </a:t>
            </a:r>
            <a:r>
              <a:rPr lang="en-GB" dirty="0" smtClean="0"/>
              <a:t>focus on societal </a:t>
            </a:r>
            <a:r>
              <a:rPr lang="en-GB" dirty="0" smtClean="0"/>
              <a:t>impacts </a:t>
            </a:r>
            <a:r>
              <a:rPr lang="en-GB" dirty="0" smtClean="0"/>
              <a:t>makes </a:t>
            </a:r>
            <a:r>
              <a:rPr lang="en-GB" dirty="0" smtClean="0"/>
              <a:t>SSH real key players in HE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 smtClean="0"/>
              <a:t>Increased) </a:t>
            </a:r>
            <a:r>
              <a:rPr lang="en-GB" dirty="0" smtClean="0"/>
              <a:t>Engagement </a:t>
            </a:r>
            <a:r>
              <a:rPr lang="en-GB" dirty="0" smtClean="0"/>
              <a:t>of </a:t>
            </a:r>
            <a:r>
              <a:rPr lang="en-GB" dirty="0" smtClean="0"/>
              <a:t>researchers and experts </a:t>
            </a:r>
            <a:r>
              <a:rPr lang="en-GB" dirty="0" smtClean="0"/>
              <a:t>from </a:t>
            </a:r>
            <a:r>
              <a:rPr lang="en-GB" dirty="0" smtClean="0"/>
              <a:t>SSH is necessary</a:t>
            </a:r>
            <a:endParaRPr lang="en-GB" dirty="0" smtClean="0"/>
          </a:p>
          <a:p>
            <a:r>
              <a:rPr lang="en-GB" dirty="0" smtClean="0"/>
              <a:t>Multi-</a:t>
            </a:r>
            <a:r>
              <a:rPr lang="en-GB" dirty="0" err="1" smtClean="0"/>
              <a:t>disciplinarity</a:t>
            </a:r>
            <a:r>
              <a:rPr lang="en-GB" dirty="0" smtClean="0"/>
              <a:t> </a:t>
            </a:r>
            <a:r>
              <a:rPr lang="en-GB" dirty="0" smtClean="0"/>
              <a:t>is of paramount importance</a:t>
            </a:r>
            <a:endParaRPr lang="en-GB" dirty="0" smtClean="0"/>
          </a:p>
          <a:p>
            <a:r>
              <a:rPr lang="en-GB" dirty="0" smtClean="0"/>
              <a:t>SSH </a:t>
            </a:r>
            <a:r>
              <a:rPr lang="en-GB" dirty="0" smtClean="0"/>
              <a:t>included from </a:t>
            </a:r>
            <a:r>
              <a:rPr lang="en-GB" dirty="0" smtClean="0"/>
              <a:t>the </a:t>
            </a:r>
            <a:r>
              <a:rPr lang="en-GB" dirty="0" smtClean="0"/>
              <a:t>onset </a:t>
            </a:r>
            <a:r>
              <a:rPr lang="en-GB" dirty="0" smtClean="0"/>
              <a:t>and throughout the entire project </a:t>
            </a:r>
            <a:r>
              <a:rPr lang="en-GB" dirty="0" smtClean="0"/>
              <a:t>cycle</a:t>
            </a:r>
          </a:p>
          <a:p>
            <a:r>
              <a:rPr lang="en-US" dirty="0"/>
              <a:t>Horizon Europe </a:t>
            </a:r>
            <a:r>
              <a:rPr lang="en-US" dirty="0" smtClean="0"/>
              <a:t>will </a:t>
            </a:r>
            <a:r>
              <a:rPr lang="en-US" dirty="0"/>
              <a:t>facilitate deeper SSH integration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948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0" y="160530"/>
            <a:ext cx="11022173" cy="423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4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935" y="2239907"/>
            <a:ext cx="11851757" cy="1749286"/>
          </a:xfrm>
        </p:spPr>
        <p:txBody>
          <a:bodyPr/>
          <a:lstStyle/>
          <a:p>
            <a:pPr lvl="0"/>
            <a:r>
              <a:rPr lang="en-GB" sz="2600" b="1" dirty="0" smtClean="0"/>
              <a:t>1. </a:t>
            </a:r>
            <a:r>
              <a:rPr lang="en-US" sz="2600" b="1" dirty="0" smtClean="0"/>
              <a:t>SSH disciplines for the European Commission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GB" sz="2600" b="1" dirty="0"/>
              <a:t>2.</a:t>
            </a:r>
            <a:r>
              <a:rPr lang="en-US" sz="2600" b="1" dirty="0"/>
              <a:t> </a:t>
            </a:r>
            <a:r>
              <a:rPr lang="en-US" sz="2600" b="1" dirty="0" smtClean="0"/>
              <a:t>Why are SSH important?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b="1" dirty="0" smtClean="0"/>
              <a:t>3. How is SSH integration foreseen?</a:t>
            </a:r>
            <a:br>
              <a:rPr lang="en-US" sz="2600" b="1" dirty="0" smtClean="0"/>
            </a:b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b="1" dirty="0" smtClean="0"/>
              <a:t>4. What to consider when preparing a proposal?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4000" dirty="0"/>
              <a:t/>
            </a:r>
            <a:br>
              <a:rPr lang="en-GB" sz="4000" dirty="0"/>
            </a:br>
            <a:endParaRPr lang="en-GB" sz="3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61237" y="297712"/>
            <a:ext cx="6836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GB" sz="4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8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513" y="1711842"/>
            <a:ext cx="10905699" cy="4717312"/>
          </a:xfrm>
        </p:spPr>
        <p:txBody>
          <a:bodyPr/>
          <a:lstStyle/>
          <a:p>
            <a:r>
              <a:rPr lang="en-US" sz="2000" dirty="0"/>
              <a:t>H2020 – 2018 Monitoring Report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https://op.europa.eu/en/publication-detail/-/publication/4f198f8e-4599-11eb-b59f-01aa75ed71a1/language-en/format-PDF/source-183013539</a:t>
            </a:r>
            <a:endParaRPr lang="fr-BE" sz="2000" dirty="0" smtClean="0"/>
          </a:p>
          <a:p>
            <a:r>
              <a:rPr lang="fr-BE" sz="2000" dirty="0" smtClean="0"/>
              <a:t>Horizon </a:t>
            </a:r>
            <a:r>
              <a:rPr lang="fr-BE" sz="2000" dirty="0"/>
              <a:t>E</a:t>
            </a:r>
            <a:r>
              <a:rPr lang="fr-BE" sz="2000" dirty="0" smtClean="0"/>
              <a:t>urope: </a:t>
            </a:r>
            <a:r>
              <a:rPr lang="en-GB" sz="2000" dirty="0">
                <a:hlinkClick r:id="rId4"/>
              </a:rPr>
              <a:t>Horizon Europe | European Commission (europa.eu</a:t>
            </a:r>
            <a:r>
              <a:rPr lang="en-GB" sz="2000" dirty="0" smtClean="0">
                <a:hlinkClick r:id="rId4"/>
              </a:rPr>
              <a:t>)</a:t>
            </a:r>
            <a:endParaRPr lang="en-GB" sz="2000" dirty="0" smtClean="0"/>
          </a:p>
          <a:p>
            <a:r>
              <a:rPr lang="fr-BE" sz="2000" dirty="0" err="1"/>
              <a:t>F</a:t>
            </a:r>
            <a:r>
              <a:rPr lang="fr-BE" sz="2000" dirty="0" err="1" smtClean="0"/>
              <a:t>unding</a:t>
            </a:r>
            <a:r>
              <a:rPr lang="fr-BE" sz="2000" dirty="0" smtClean="0"/>
              <a:t> information </a:t>
            </a:r>
            <a:r>
              <a:rPr lang="en-US" sz="2000" dirty="0"/>
              <a:t> and procedures on how to apply </a:t>
            </a:r>
            <a:r>
              <a:rPr lang="en-GB" sz="2000" dirty="0" smtClean="0">
                <a:hlinkClick r:id="rId5"/>
              </a:rPr>
              <a:t>Search </a:t>
            </a:r>
            <a:r>
              <a:rPr lang="en-GB" sz="2000" dirty="0">
                <a:hlinkClick r:id="rId5"/>
              </a:rPr>
              <a:t>Funding &amp; Tenders (europa.eu</a:t>
            </a:r>
            <a:r>
              <a:rPr lang="en-GB" sz="2000" dirty="0" smtClean="0">
                <a:hlinkClick r:id="rId5"/>
              </a:rPr>
              <a:t>)</a:t>
            </a:r>
            <a:endParaRPr lang="en-GB" sz="2000" dirty="0" smtClean="0"/>
          </a:p>
          <a:p>
            <a:r>
              <a:rPr lang="fr-BE" sz="2000" dirty="0" err="1"/>
              <a:t>F</a:t>
            </a:r>
            <a:r>
              <a:rPr lang="fr-BE" sz="2000" dirty="0" err="1" smtClean="0"/>
              <a:t>ind</a:t>
            </a:r>
            <a:r>
              <a:rPr lang="fr-BE" sz="2000" dirty="0" smtClean="0"/>
              <a:t> </a:t>
            </a:r>
            <a:r>
              <a:rPr lang="fr-BE" sz="2000" dirty="0" err="1" smtClean="0"/>
              <a:t>potential</a:t>
            </a:r>
            <a:r>
              <a:rPr lang="fr-BE" sz="2000" dirty="0" smtClean="0"/>
              <a:t> project </a:t>
            </a:r>
            <a:r>
              <a:rPr lang="fr-BE" sz="2000" dirty="0" err="1" smtClean="0"/>
              <a:t>partners</a:t>
            </a:r>
            <a:r>
              <a:rPr lang="fr-BE" sz="2000" dirty="0" smtClean="0"/>
              <a:t> </a:t>
            </a:r>
            <a:r>
              <a:rPr lang="en-GB" sz="2000" dirty="0">
                <a:hlinkClick r:id="rId6"/>
              </a:rPr>
              <a:t>Find a project partner | European Commission (europa.eu</a:t>
            </a:r>
            <a:r>
              <a:rPr lang="en-GB" sz="2000" dirty="0" smtClean="0">
                <a:hlinkClick r:id="rId6"/>
              </a:rPr>
              <a:t>)</a:t>
            </a:r>
            <a:endParaRPr lang="en-GB" sz="2000" dirty="0" smtClean="0"/>
          </a:p>
          <a:p>
            <a:r>
              <a:rPr lang="fr-BE" sz="2000" dirty="0" err="1" smtClean="0"/>
              <a:t>Become</a:t>
            </a:r>
            <a:r>
              <a:rPr lang="fr-BE" sz="2000" dirty="0" smtClean="0"/>
              <a:t> an expert </a:t>
            </a:r>
            <a:r>
              <a:rPr lang="fr-BE" sz="2000" dirty="0" err="1" smtClean="0"/>
              <a:t>evaluator</a:t>
            </a:r>
            <a:r>
              <a:rPr lang="fr-BE" sz="2000" dirty="0"/>
              <a:t>: </a:t>
            </a:r>
            <a:r>
              <a:rPr lang="fr-BE" sz="2000" dirty="0">
                <a:hlinkClick r:id="rId7"/>
              </a:rPr>
              <a:t>https://</a:t>
            </a:r>
            <a:r>
              <a:rPr lang="fr-BE" sz="2000" dirty="0" smtClean="0">
                <a:hlinkClick r:id="rId7"/>
              </a:rPr>
              <a:t>ec.europa.eu/info/funding-tenders/opportunities/portal/screen/work-as-an-expert</a:t>
            </a:r>
            <a:endParaRPr lang="en-GB" sz="2000" dirty="0" smtClean="0"/>
          </a:p>
          <a:p>
            <a:r>
              <a:rPr lang="en-GB" sz="2000" dirty="0" smtClean="0"/>
              <a:t>Database of EU-funded projects</a:t>
            </a:r>
            <a:r>
              <a:rPr lang="en-GB" sz="2000" dirty="0"/>
              <a:t>, their results and success stories can be found on </a:t>
            </a:r>
            <a:r>
              <a:rPr lang="en-GB" sz="2000" u="sng" dirty="0">
                <a:hlinkClick r:id="rId8"/>
              </a:rPr>
              <a:t>https://ec.europa.eu/info/funding-tenders/opportunities/portal/screen/opportunities/projects-results;programCode=H2020</a:t>
            </a:r>
            <a:endParaRPr lang="en-GB" sz="2000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72492"/>
            <a:ext cx="10584327" cy="759987"/>
          </a:xfrm>
        </p:spPr>
        <p:txBody>
          <a:bodyPr/>
          <a:lstStyle/>
          <a:p>
            <a:r>
              <a:rPr lang="fr-BE" sz="3600" dirty="0" smtClean="0"/>
              <a:t>Information Sources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116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0388" y="2219845"/>
            <a:ext cx="8229600" cy="1373951"/>
          </a:xfrm>
          <a:prstGeom prst="rect">
            <a:avLst/>
          </a:prstGeom>
        </p:spPr>
        <p:txBody>
          <a:bodyPr wrap="none" tIns="0" bIns="0" anchor="t" anchorCtr="0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-358775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5400" b="0" kern="0" noProof="0" dirty="0" err="1" smtClean="0">
                <a:solidFill>
                  <a:srgbClr val="B0D10E"/>
                </a:solidFill>
                <a:latin typeface="Arial"/>
              </a:rPr>
              <a:t>Thank</a:t>
            </a:r>
            <a:r>
              <a:rPr lang="hu-HU" sz="5400" b="0" kern="0" noProof="0" dirty="0" smtClean="0">
                <a:solidFill>
                  <a:srgbClr val="B0D10E"/>
                </a:solidFill>
                <a:latin typeface="Arial"/>
              </a:rPr>
              <a:t> </a:t>
            </a:r>
            <a:r>
              <a:rPr lang="hu-HU" sz="5400" b="0" kern="0" noProof="0" dirty="0" err="1" smtClean="0">
                <a:solidFill>
                  <a:srgbClr val="B0D10E"/>
                </a:solidFill>
                <a:latin typeface="Arial"/>
              </a:rPr>
              <a:t>you</a:t>
            </a:r>
            <a:r>
              <a:rPr kumimoji="0" lang="hu-H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B0D10E"/>
                </a:solidFill>
                <a:effectLst/>
                <a:uLnTx/>
                <a:uFillTx/>
                <a:latin typeface="Arial"/>
              </a:rPr>
              <a:t>!</a:t>
            </a:r>
          </a:p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/>
            </a:r>
            <a:b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 </a:t>
            </a:r>
            <a:b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/>
            </a:r>
            <a:b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7899" y="4221088"/>
            <a:ext cx="5674579" cy="523220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HorizonEU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428" y="4765568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http://ec.europa.eu/horizon-europe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err="1" smtClean="0">
              <a:ln>
                <a:noFill/>
              </a:ln>
              <a:solidFill>
                <a:srgbClr val="0F53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259080" y="63976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46C79FD-C571-418B-AB0F-5EE936C85276}" type="slidenum">
              <a:rPr lang="en-GB" sz="1200" smtClean="0">
                <a:solidFill>
                  <a:srgbClr val="4D4D4D">
                    <a:tint val="75000"/>
                  </a:srgbClr>
                </a:solidFill>
                <a:latin typeface="Arial"/>
              </a:rPr>
              <a:pPr>
                <a:defRPr/>
              </a:pPr>
              <a:t>21</a:t>
            </a:fld>
            <a:endParaRPr lang="en-GB" sz="1200" dirty="0">
              <a:solidFill>
                <a:srgbClr val="4D4D4D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028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265217"/>
            <a:ext cx="10905699" cy="4442312"/>
          </a:xfrm>
        </p:spPr>
        <p:txBody>
          <a:bodyPr/>
          <a:lstStyle/>
          <a:p>
            <a:pPr marL="0">
              <a:spcAft>
                <a:spcPts val="0"/>
              </a:spcAft>
              <a:buFontTx/>
              <a:buChar char="-"/>
            </a:pPr>
            <a:r>
              <a:rPr lang="en-US" dirty="0" smtClean="0"/>
              <a:t>anthropology and ethnology</a:t>
            </a:r>
            <a:endParaRPr lang="en-US" dirty="0"/>
          </a:p>
          <a:p>
            <a:pPr marL="0">
              <a:spcAft>
                <a:spcPts val="0"/>
              </a:spcAft>
              <a:buFontTx/>
              <a:buChar char="-"/>
            </a:pPr>
            <a:r>
              <a:rPr lang="en-US" dirty="0"/>
              <a:t>e</a:t>
            </a:r>
            <a:r>
              <a:rPr lang="en-US" dirty="0" smtClean="0"/>
              <a:t>conomics</a:t>
            </a:r>
            <a:endParaRPr lang="en-US" dirty="0"/>
          </a:p>
          <a:p>
            <a:pPr marL="0">
              <a:spcAft>
                <a:spcPts val="0"/>
              </a:spcAft>
              <a:buFontTx/>
              <a:buChar char="-"/>
            </a:pPr>
            <a:r>
              <a:rPr lang="en-US" dirty="0" smtClean="0"/>
              <a:t>business </a:t>
            </a:r>
            <a:r>
              <a:rPr lang="en-US" dirty="0"/>
              <a:t>and </a:t>
            </a:r>
            <a:r>
              <a:rPr lang="en-US" dirty="0" smtClean="0"/>
              <a:t>marketing</a:t>
            </a:r>
            <a:endParaRPr lang="en-US" dirty="0"/>
          </a:p>
          <a:p>
            <a:pPr marL="0">
              <a:spcAft>
                <a:spcPts val="0"/>
              </a:spcAft>
              <a:buFontTx/>
              <a:buChar char="-"/>
            </a:pPr>
            <a:r>
              <a:rPr lang="en-US" dirty="0" smtClean="0"/>
              <a:t>human </a:t>
            </a:r>
            <a:r>
              <a:rPr lang="en-US" dirty="0"/>
              <a:t>geography and </a:t>
            </a:r>
            <a:r>
              <a:rPr lang="en-US" dirty="0" smtClean="0"/>
              <a:t>demography</a:t>
            </a:r>
          </a:p>
          <a:p>
            <a:pPr marL="0">
              <a:spcAft>
                <a:spcPts val="0"/>
              </a:spcAft>
              <a:buFontTx/>
              <a:buChar char="-"/>
            </a:pPr>
            <a:r>
              <a:rPr lang="en-US" dirty="0"/>
              <a:t>e</a:t>
            </a:r>
            <a:r>
              <a:rPr lang="en-US" dirty="0" smtClean="0"/>
              <a:t>ducation</a:t>
            </a:r>
            <a:endParaRPr lang="en-US" dirty="0"/>
          </a:p>
          <a:p>
            <a:pPr marL="0">
              <a:spcAft>
                <a:spcPts val="0"/>
              </a:spcAft>
              <a:buFontTx/>
              <a:buChar char="-"/>
            </a:pPr>
            <a:r>
              <a:rPr lang="en-US" dirty="0"/>
              <a:t>c</a:t>
            </a:r>
            <a:r>
              <a:rPr lang="en-US" dirty="0" smtClean="0"/>
              <a:t>ommunication</a:t>
            </a:r>
          </a:p>
          <a:p>
            <a:pPr marL="0">
              <a:spcAft>
                <a:spcPts val="0"/>
              </a:spcAft>
              <a:buFontTx/>
              <a:buChar char="-"/>
            </a:pPr>
            <a:r>
              <a:rPr lang="en-US" dirty="0"/>
              <a:t>h</a:t>
            </a:r>
            <a:r>
              <a:rPr lang="en-US" dirty="0" smtClean="0"/>
              <a:t>istory</a:t>
            </a:r>
          </a:p>
          <a:p>
            <a:pPr marL="0">
              <a:spcAft>
                <a:spcPts val="0"/>
              </a:spcAft>
              <a:buFontTx/>
              <a:buChar char="-"/>
            </a:pPr>
            <a:r>
              <a:rPr lang="en-US" dirty="0" smtClean="0"/>
              <a:t>humanities </a:t>
            </a:r>
            <a:r>
              <a:rPr lang="en-US" dirty="0"/>
              <a:t>and the </a:t>
            </a:r>
            <a:r>
              <a:rPr lang="en-US" dirty="0" smtClean="0"/>
              <a:t>arts</a:t>
            </a:r>
          </a:p>
          <a:p>
            <a:pPr marL="0">
              <a:spcAft>
                <a:spcPts val="0"/>
              </a:spcAft>
              <a:buFontTx/>
              <a:buChar char="-"/>
            </a:pPr>
            <a:r>
              <a:rPr lang="en-US" dirty="0" smtClean="0"/>
              <a:t>political </a:t>
            </a:r>
            <a:r>
              <a:rPr lang="en-US" dirty="0"/>
              <a:t>science, public </a:t>
            </a:r>
            <a:r>
              <a:rPr lang="en-US" dirty="0" smtClean="0"/>
              <a:t>administration</a:t>
            </a:r>
          </a:p>
          <a:p>
            <a:pPr marL="0">
              <a:spcAft>
                <a:spcPts val="0"/>
              </a:spcAft>
              <a:buFontTx/>
              <a:buChar char="-"/>
            </a:pPr>
            <a:r>
              <a:rPr lang="en-US" dirty="0" smtClean="0"/>
              <a:t>law</a:t>
            </a:r>
            <a:r>
              <a:rPr lang="en-US" dirty="0"/>
              <a:t>, legal </a:t>
            </a:r>
            <a:r>
              <a:rPr lang="en-US" dirty="0" smtClean="0"/>
              <a:t>studies</a:t>
            </a:r>
            <a:endParaRPr lang="en-US" dirty="0"/>
          </a:p>
          <a:p>
            <a:pPr marL="0">
              <a:spcAft>
                <a:spcPts val="0"/>
              </a:spcAft>
              <a:buFontTx/>
              <a:buChar char="-"/>
            </a:pPr>
            <a:r>
              <a:rPr lang="en-US" dirty="0"/>
              <a:t>p</a:t>
            </a:r>
            <a:r>
              <a:rPr lang="en-US" dirty="0" smtClean="0"/>
              <a:t>sychology</a:t>
            </a:r>
          </a:p>
          <a:p>
            <a:pPr marL="0">
              <a:spcAft>
                <a:spcPts val="0"/>
              </a:spcAft>
              <a:buFontTx/>
              <a:buChar char="-"/>
            </a:pPr>
            <a:r>
              <a:rPr lang="en-US" dirty="0" smtClean="0"/>
              <a:t>sociology</a:t>
            </a:r>
          </a:p>
          <a:p>
            <a:pPr marL="0">
              <a:spcAft>
                <a:spcPts val="0"/>
              </a:spcAft>
              <a:buFontTx/>
              <a:buChar char="-"/>
            </a:pPr>
            <a:r>
              <a:rPr lang="en-US" dirty="0" smtClean="0"/>
              <a:t>project </a:t>
            </a:r>
            <a:r>
              <a:rPr lang="en-US" dirty="0"/>
              <a:t>management and project-related communication </a:t>
            </a:r>
            <a:r>
              <a:rPr lang="en-US" dirty="0" smtClean="0"/>
              <a:t>activities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0"/>
            <a:ext cx="10802679" cy="1101391"/>
          </a:xfrm>
        </p:spPr>
        <p:txBody>
          <a:bodyPr/>
          <a:lstStyle/>
          <a:p>
            <a:r>
              <a:rPr lang="fr-BE" b="1" dirty="0" smtClean="0"/>
              <a:t>S</a:t>
            </a:r>
            <a:r>
              <a:rPr lang="en-US" b="1" dirty="0" err="1" smtClean="0"/>
              <a:t>ocial</a:t>
            </a:r>
            <a:r>
              <a:rPr lang="en-US" b="1" dirty="0" smtClean="0"/>
              <a:t> </a:t>
            </a:r>
            <a:r>
              <a:rPr lang="en-US" b="1" dirty="0"/>
              <a:t>sciences and </a:t>
            </a:r>
            <a:r>
              <a:rPr lang="en-US" b="1" dirty="0" smtClean="0"/>
              <a:t>humanities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820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9084" y="1765805"/>
            <a:ext cx="10905699" cy="4254844"/>
          </a:xfrm>
        </p:spPr>
        <p:txBody>
          <a:bodyPr/>
          <a:lstStyle/>
          <a:p>
            <a:r>
              <a:rPr lang="en-US" dirty="0"/>
              <a:t>Need for “human centric” focus across all research areas</a:t>
            </a:r>
          </a:p>
          <a:p>
            <a:r>
              <a:rPr lang="en-US" dirty="0"/>
              <a:t>Many R&amp;I societal </a:t>
            </a:r>
            <a:r>
              <a:rPr lang="en-US" dirty="0"/>
              <a:t>challenges </a:t>
            </a:r>
            <a:r>
              <a:rPr lang="en-US" dirty="0"/>
              <a:t>are </a:t>
            </a:r>
            <a:r>
              <a:rPr lang="en-US" dirty="0"/>
              <a:t>too complex </a:t>
            </a:r>
            <a:r>
              <a:rPr lang="en-US" dirty="0"/>
              <a:t>to be tackled by a single or few scientific disciplines</a:t>
            </a:r>
          </a:p>
          <a:p>
            <a:r>
              <a:rPr lang="en-US" dirty="0"/>
              <a:t>Technical </a:t>
            </a:r>
            <a:r>
              <a:rPr lang="en-US" dirty="0"/>
              <a:t>solutions </a:t>
            </a:r>
            <a:r>
              <a:rPr lang="en-US" dirty="0"/>
              <a:t>alone are not sufficient to create meaningful and lasting impacts.</a:t>
            </a:r>
          </a:p>
          <a:p>
            <a:r>
              <a:rPr lang="en-US" dirty="0"/>
              <a:t>Need to examine in the future the societal impact of science and research, in particular for novel policies</a:t>
            </a:r>
          </a:p>
          <a:p>
            <a:r>
              <a:rPr lang="en-US" dirty="0"/>
              <a:t>Integration </a:t>
            </a:r>
            <a:r>
              <a:rPr lang="en-US" dirty="0"/>
              <a:t>of SSH disciplines in R&amp;I projects </a:t>
            </a:r>
            <a:r>
              <a:rPr lang="en-US" dirty="0"/>
              <a:t>leads </a:t>
            </a:r>
            <a:r>
              <a:rPr lang="en-US" dirty="0"/>
              <a:t>to stronger societal impact, broader citizen engagement and a better </a:t>
            </a:r>
            <a:r>
              <a:rPr lang="en-US" dirty="0"/>
              <a:t>future</a:t>
            </a:r>
          </a:p>
          <a:p>
            <a:endParaRPr lang="en-US" b="1" dirty="0" smtClean="0"/>
          </a:p>
          <a:p>
            <a:endParaRPr lang="sv-SE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849084" y="621941"/>
            <a:ext cx="10063389" cy="782357"/>
          </a:xfrm>
        </p:spPr>
        <p:txBody>
          <a:bodyPr/>
          <a:lstStyle/>
          <a:p>
            <a:r>
              <a:rPr lang="en-US" b="1" dirty="0" smtClean="0"/>
              <a:t>Integration of social sciences and humanities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4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SSH </a:t>
            </a:r>
            <a:r>
              <a:rPr lang="en-IE" dirty="0" smtClean="0"/>
              <a:t>integration </a:t>
            </a:r>
            <a:r>
              <a:rPr lang="en-IE" dirty="0" smtClean="0"/>
              <a:t>remains</a:t>
            </a:r>
            <a:r>
              <a:rPr lang="en-IE" dirty="0" smtClean="0"/>
              <a:t> an established cross-cutting principle in HE: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>
                <a:sym typeface="Wingdings" panose="05000000000000000000" pitchFamily="2" charset="2"/>
              </a:rPr>
              <a:t> </a:t>
            </a:r>
            <a:r>
              <a:rPr lang="en-IE" dirty="0" smtClean="0"/>
              <a:t>t</a:t>
            </a:r>
            <a:r>
              <a:rPr lang="en-IE" dirty="0" smtClean="0"/>
              <a:t>opics will be flagged for SSH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>
                <a:sym typeface="Wingdings" panose="05000000000000000000" pitchFamily="2" charset="2"/>
              </a:rPr>
              <a:t> </a:t>
            </a:r>
            <a:r>
              <a:rPr lang="en-IE" dirty="0" smtClean="0"/>
              <a:t>monitoring </a:t>
            </a:r>
            <a:r>
              <a:rPr lang="en-IE" dirty="0" smtClean="0"/>
              <a:t>of SSH </a:t>
            </a:r>
            <a:r>
              <a:rPr lang="en-IE" dirty="0" smtClean="0"/>
              <a:t>integration will be followed on a yearly basis and a report produced</a:t>
            </a:r>
          </a:p>
          <a:p>
            <a:pPr marL="0" indent="0">
              <a:buNone/>
            </a:pPr>
            <a:r>
              <a:rPr lang="en-IE" dirty="0" smtClean="0">
                <a:sym typeface="Wingdings" panose="05000000000000000000" pitchFamily="2" charset="2"/>
              </a:rPr>
              <a:t>In HE, the integration will be more…..</a:t>
            </a:r>
          </a:p>
          <a:p>
            <a:pPr marL="0" indent="0">
              <a:buNone/>
            </a:pPr>
            <a:r>
              <a:rPr lang="en-IE" dirty="0" smtClean="0">
                <a:sym typeface="Wingdings" panose="05000000000000000000" pitchFamily="2" charset="2"/>
              </a:rPr>
              <a:t> </a:t>
            </a:r>
            <a:r>
              <a:rPr lang="en-IE" dirty="0" smtClean="0"/>
              <a:t>holistic </a:t>
            </a:r>
            <a:r>
              <a:rPr lang="en-IE" dirty="0"/>
              <a:t>(across </a:t>
            </a:r>
            <a:r>
              <a:rPr lang="en-IE" dirty="0"/>
              <a:t>the entire </a:t>
            </a:r>
            <a:r>
              <a:rPr lang="en-IE" dirty="0" smtClean="0"/>
              <a:t>programme </a:t>
            </a:r>
            <a:r>
              <a:rPr lang="en-IE" dirty="0"/>
              <a:t>and over the entire cycle)</a:t>
            </a:r>
            <a:br>
              <a:rPr lang="en-IE" dirty="0"/>
            </a:br>
            <a:r>
              <a:rPr lang="en-IE" dirty="0">
                <a:sym typeface="Wingdings" panose="05000000000000000000" pitchFamily="2" charset="2"/>
              </a:rPr>
              <a:t> </a:t>
            </a:r>
            <a:r>
              <a:rPr lang="en-IE" dirty="0" smtClean="0">
                <a:sym typeface="Wingdings" panose="05000000000000000000" pitchFamily="2" charset="2"/>
              </a:rPr>
              <a:t>explicit </a:t>
            </a:r>
            <a:r>
              <a:rPr lang="en-IE" dirty="0">
                <a:sym typeface="Wingdings" panose="05000000000000000000" pitchFamily="2" charset="2"/>
              </a:rPr>
              <a:t>(expected societal impacts clearly set out) </a:t>
            </a:r>
            <a:r>
              <a:rPr lang="en-IE" dirty="0"/>
              <a:t/>
            </a:r>
            <a:br>
              <a:rPr lang="en-IE" dirty="0"/>
            </a:br>
            <a:r>
              <a:rPr lang="en-IE" dirty="0">
                <a:sym typeface="Wingdings" panose="05000000000000000000" pitchFamily="2" charset="2"/>
              </a:rPr>
              <a:t> </a:t>
            </a:r>
            <a:r>
              <a:rPr lang="en-IE" dirty="0" smtClean="0">
                <a:sym typeface="Wingdings" panose="05000000000000000000" pitchFamily="2" charset="2"/>
              </a:rPr>
              <a:t>forceful </a:t>
            </a:r>
            <a:r>
              <a:rPr lang="en-IE" dirty="0">
                <a:sym typeface="Wingdings" panose="05000000000000000000" pitchFamily="2" charset="2"/>
              </a:rPr>
              <a:t>(explicitly evaluated and followed-up)</a:t>
            </a:r>
            <a:endParaRPr lang="en-IE" dirty="0"/>
          </a:p>
          <a:p>
            <a:endParaRPr lang="en-IE" dirty="0" smtClean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849084" y="621941"/>
            <a:ext cx="10063389" cy="782357"/>
          </a:xfrm>
        </p:spPr>
        <p:txBody>
          <a:bodyPr/>
          <a:lstStyle/>
          <a:p>
            <a:r>
              <a:rPr lang="en-US" b="1" dirty="0" smtClean="0"/>
              <a:t>Integration of social sciences and humanities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74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374100" y="1094646"/>
            <a:ext cx="10486869" cy="4103410"/>
          </a:xfrm>
        </p:spPr>
        <p:txBody>
          <a:bodyPr/>
          <a:lstStyle/>
          <a:p>
            <a:r>
              <a:rPr lang="en-US" dirty="0" smtClean="0"/>
              <a:t>. </a:t>
            </a: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2565" y="449527"/>
            <a:ext cx="10515600" cy="473104"/>
          </a:xfrm>
        </p:spPr>
        <p:txBody>
          <a:bodyPr/>
          <a:lstStyle/>
          <a:p>
            <a:r>
              <a:rPr lang="en-GB" dirty="0" smtClean="0"/>
              <a:t>Structure of Horizon </a:t>
            </a:r>
            <a:r>
              <a:rPr lang="en-GB" dirty="0"/>
              <a:t>Europe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0" y="1094646"/>
            <a:ext cx="11947450" cy="56220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55033" y="6192982"/>
            <a:ext cx="1645920" cy="523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49084" y="1737037"/>
            <a:ext cx="10905699" cy="3881904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Cluster 2: Culture, Creativity and Inclusive Society</a:t>
            </a:r>
          </a:p>
          <a:p>
            <a:pPr marL="342900" indent="-342900"/>
            <a:r>
              <a:rPr lang="en-US" sz="2200" dirty="0" smtClean="0"/>
              <a:t>Dedicated to the human, social and societal aspects of EU-funded R&amp;I</a:t>
            </a:r>
          </a:p>
          <a:p>
            <a:pPr marL="342900" indent="-342900"/>
            <a:r>
              <a:rPr lang="en-US" sz="2200" dirty="0" smtClean="0"/>
              <a:t>Predominantly SSH-focused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Effective integration of social sciences and humanities in all clusters</a:t>
            </a:r>
          </a:p>
          <a:p>
            <a:pPr marL="0" indent="0">
              <a:buNone/>
            </a:pPr>
            <a:r>
              <a:rPr lang="en-US" sz="2000" dirty="0"/>
              <a:t>“The effective integration of social sciences and humanities (SSH) in all clusters, including all missions and partnerships, is a principle through the </a:t>
            </a:r>
            <a:r>
              <a:rPr lang="en-US" sz="2000" dirty="0" err="1"/>
              <a:t>programme</a:t>
            </a:r>
            <a:r>
              <a:rPr lang="en-US" sz="2000" dirty="0"/>
              <a:t> cycle. SSH are a key constituent of research and innovation, especially regarding the twin green and -digital transitions.”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smtClean="0"/>
              <a:t>From: Horizon </a:t>
            </a:r>
            <a:r>
              <a:rPr lang="en-US" sz="2000" dirty="0"/>
              <a:t>Europe Strategic plan)</a:t>
            </a:r>
            <a:endParaRPr lang="en-US" sz="2200" dirty="0" smtClean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849084" y="621941"/>
            <a:ext cx="10063389" cy="782357"/>
          </a:xfrm>
        </p:spPr>
        <p:txBody>
          <a:bodyPr/>
          <a:lstStyle/>
          <a:p>
            <a:r>
              <a:rPr lang="en-US" b="1" dirty="0" smtClean="0"/>
              <a:t>Social sciences and humanities in Horizon Europe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1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/>
              <a:t>S</a:t>
            </a:r>
            <a:r>
              <a:rPr lang="en-IE" b="1" dirty="0" smtClean="0"/>
              <a:t>ynergies and complementarities of Cluster 2</a:t>
            </a:r>
            <a:endParaRPr lang="en-IE" dirty="0" smtClean="0"/>
          </a:p>
          <a:p>
            <a:r>
              <a:rPr lang="en-US" b="1" dirty="0"/>
              <a:t>Cluster </a:t>
            </a:r>
            <a:r>
              <a:rPr lang="en-US" b="1" dirty="0" smtClean="0"/>
              <a:t>1 (health)</a:t>
            </a:r>
            <a:r>
              <a:rPr lang="en-US" dirty="0" smtClean="0"/>
              <a:t>: </a:t>
            </a:r>
            <a:r>
              <a:rPr lang="en-US" dirty="0"/>
              <a:t>health related socio-economic inequalities, adaptation of public health systems to societal challenges (e.g. demographics), health economics and economic models, cost-effectiveness, fiscal sustainability and accessibility of healthcare. </a:t>
            </a:r>
          </a:p>
          <a:p>
            <a:r>
              <a:rPr lang="en-US" b="1" dirty="0"/>
              <a:t>Cluster </a:t>
            </a:r>
            <a:r>
              <a:rPr lang="en-US" b="1" dirty="0" smtClean="0"/>
              <a:t>3 (security)</a:t>
            </a:r>
            <a:r>
              <a:rPr lang="en-US" dirty="0" smtClean="0"/>
              <a:t>: </a:t>
            </a:r>
            <a:r>
              <a:rPr lang="en-US" dirty="0"/>
              <a:t>countering </a:t>
            </a:r>
            <a:r>
              <a:rPr lang="en-US" dirty="0" err="1"/>
              <a:t>radicalisation</a:t>
            </a:r>
            <a:r>
              <a:rPr lang="en-US" dirty="0"/>
              <a:t> and extremism, building societal resilience to disinformation and fake news, improving response to domestic violence, and protecting cultural heritage.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849084" y="621941"/>
            <a:ext cx="10063389" cy="782357"/>
          </a:xfrm>
        </p:spPr>
        <p:txBody>
          <a:bodyPr/>
          <a:lstStyle/>
          <a:p>
            <a:r>
              <a:rPr lang="en-US" b="1" dirty="0" smtClean="0"/>
              <a:t>Integration of social sciences and humanities – cross-cluster synergies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14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Cluster 4 (digital, industry, space)</a:t>
            </a:r>
            <a:r>
              <a:rPr lang="en-US" dirty="0" smtClean="0"/>
              <a:t>: </a:t>
            </a:r>
            <a:r>
              <a:rPr lang="en-US" dirty="0"/>
              <a:t>qualitative research on the nature of job transformations for industry </a:t>
            </a:r>
            <a:r>
              <a:rPr lang="en-US" dirty="0" smtClean="0"/>
              <a:t>5.0</a:t>
            </a:r>
            <a:r>
              <a:rPr lang="en-US" dirty="0"/>
              <a:t>, the analysis of human-machines interactions, business models for sustainable developments, citizens’ participation and public engagement in industrial technologies, as well as cultural heritage research</a:t>
            </a:r>
            <a:r>
              <a:rPr lang="en-US" dirty="0" smtClean="0"/>
              <a:t>.</a:t>
            </a:r>
          </a:p>
          <a:p>
            <a:r>
              <a:rPr lang="en-US" b="1" dirty="0"/>
              <a:t>Cluster </a:t>
            </a:r>
            <a:r>
              <a:rPr lang="en-US" b="1" dirty="0" smtClean="0"/>
              <a:t>5 (climate)</a:t>
            </a:r>
            <a:r>
              <a:rPr lang="en-US" dirty="0" smtClean="0"/>
              <a:t>: </a:t>
            </a:r>
            <a:r>
              <a:rPr lang="en-US" dirty="0"/>
              <a:t>engaging and enabling citizens to participate in the clean energy transition, from planning to decision-making and implementation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Cluster 6 (food, </a:t>
            </a:r>
            <a:r>
              <a:rPr lang="en-US" b="1" dirty="0" err="1" smtClean="0"/>
              <a:t>bioeconomy</a:t>
            </a:r>
            <a:r>
              <a:rPr lang="en-US" b="1" dirty="0" smtClean="0"/>
              <a:t>, environment)</a:t>
            </a:r>
            <a:r>
              <a:rPr lang="en-US" dirty="0" smtClean="0"/>
              <a:t>: </a:t>
            </a:r>
            <a:r>
              <a:rPr lang="en-US" dirty="0"/>
              <a:t>improving rural well-being and long-term socio-economic prospects, promoting and </a:t>
            </a:r>
            <a:r>
              <a:rPr lang="en-US" dirty="0" err="1"/>
              <a:t>valorising</a:t>
            </a:r>
            <a:r>
              <a:rPr lang="en-US" dirty="0"/>
              <a:t> cultural heritage and developing innovative cultural and creative industries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849084" y="621941"/>
            <a:ext cx="10063389" cy="782357"/>
          </a:xfrm>
        </p:spPr>
        <p:txBody>
          <a:bodyPr/>
          <a:lstStyle/>
          <a:p>
            <a:r>
              <a:rPr lang="en-US" b="1" dirty="0" smtClean="0"/>
              <a:t>Integration of social sciences and humanities – cross-cluster synergies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62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5709001810F2469DA49EE7E7FE0BD6" ma:contentTypeVersion="12" ma:contentTypeDescription="Create a new document." ma:contentTypeScope="" ma:versionID="60dda7f582f33c38810fd05a61b238b5">
  <xsd:schema xmlns:xsd="http://www.w3.org/2001/XMLSchema" xmlns:xs="http://www.w3.org/2001/XMLSchema" xmlns:p="http://schemas.microsoft.com/office/2006/metadata/properties" xmlns:ns2="b5485916-57cc-416f-9122-dfdfd30ea8e9" xmlns:ns3="81d799cc-5486-4e90-9b4a-255baef40a15" targetNamespace="http://schemas.microsoft.com/office/2006/metadata/properties" ma:root="true" ma:fieldsID="e87d4cb0d5d9e1b44d4dd31638ba1c5a" ns2:_="" ns3:_="">
    <xsd:import namespace="b5485916-57cc-416f-9122-dfdfd30ea8e9"/>
    <xsd:import namespace="81d799cc-5486-4e90-9b4a-255baef40a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85916-57cc-416f-9122-dfdfd30ea8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799cc-5486-4e90-9b4a-255baef40a1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4A8034-FDE8-406F-BBAA-832644E1AA73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703251-0810-4947-9B97-F40A223784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1D97D4-14A0-4158-87BC-B163FAB1C2D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8459</TotalTime>
  <Words>1542</Words>
  <Application>Microsoft Office PowerPoint</Application>
  <PresentationFormat>Widescreen</PresentationFormat>
  <Paragraphs>135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EC Square Sans Pro</vt:lpstr>
      <vt:lpstr>EC Square Sans Pro Light</vt:lpstr>
      <vt:lpstr>Verdana</vt:lpstr>
      <vt:lpstr>Wingdings</vt:lpstr>
      <vt:lpstr>Office Theme</vt:lpstr>
      <vt:lpstr>2_Office Theme</vt:lpstr>
      <vt:lpstr>PowerPoint Presentation</vt:lpstr>
      <vt:lpstr>1. SSH disciplines for the European Commission  2. Why are SSH important?  3. How is SSH integration foreseen?  4. What to consider when preparing a proposal?  </vt:lpstr>
      <vt:lpstr>Social sciences and humanities</vt:lpstr>
      <vt:lpstr>Integration of social sciences and humanities</vt:lpstr>
      <vt:lpstr>Integration of social sciences and humanities</vt:lpstr>
      <vt:lpstr>Structure of Horizon Europe</vt:lpstr>
      <vt:lpstr>Social sciences and humanities in Horizon Europe</vt:lpstr>
      <vt:lpstr>Integration of social sciences and humanities – cross-cluster synergies</vt:lpstr>
      <vt:lpstr>Integration of social sciences and humanities – cross-cluster synergies</vt:lpstr>
      <vt:lpstr>Some examples of SSH integration</vt:lpstr>
      <vt:lpstr>Integration of social sciences and humanities</vt:lpstr>
      <vt:lpstr>PowerPoint Presentation</vt:lpstr>
      <vt:lpstr>Social Sciences and Humanities (SSH)</vt:lpstr>
      <vt:lpstr>PowerPoint Presentation</vt:lpstr>
      <vt:lpstr>Evaluation (award) criteria</vt:lpstr>
      <vt:lpstr>Evaluating the excellence criterion (2/2)</vt:lpstr>
      <vt:lpstr>Evaluating the Quality of implementation (2/2)</vt:lpstr>
      <vt:lpstr>Conclusions</vt:lpstr>
      <vt:lpstr>PowerPoint Presentation</vt:lpstr>
      <vt:lpstr>Information Sources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LUCARONI Batrice</dc:creator>
  <cp:lastModifiedBy>LUCARONI Beatrice (RTD)</cp:lastModifiedBy>
  <cp:revision>217</cp:revision>
  <dcterms:created xsi:type="dcterms:W3CDTF">2020-12-04T09:35:19Z</dcterms:created>
  <dcterms:modified xsi:type="dcterms:W3CDTF">2021-05-27T16:19:36Z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0x0101002D5709001810F2469DA49EE7E7FE0BD6</vt:lpwstr>
  </property>
</Properties>
</file>