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8" r:id="rId3"/>
    <p:sldId id="257" r:id="rId4"/>
  </p:sldIdLst>
  <p:sldSz cx="9144000" cy="5143500" type="screen16x9"/>
  <p:notesSz cx="6858000" cy="9144000"/>
  <p:embeddedFontLst>
    <p:embeddedFont>
      <p:font typeface="Raleway" panose="020B0604020202020204" charset="0"/>
      <p:regular r:id="rId6"/>
      <p:bold r:id="rId7"/>
      <p:italic r:id="rId8"/>
      <p:boldItalic r:id="rId9"/>
    </p:embeddedFont>
    <p:embeddedFont>
      <p:font typeface="Lato" panose="020B0604020202020204" charset="0"/>
      <p:regular r:id="rId10"/>
      <p:bold r:id="rId11"/>
      <p:italic r:id="rId12"/>
      <p:boldItalic r:id="rId13"/>
    </p:embeddedFont>
    <p:embeddedFont>
      <p:font typeface="Georgia" panose="02040502050405020303" pitchFamily="18"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82" autoAdjust="0"/>
    <p:restoredTop sz="94660"/>
  </p:normalViewPr>
  <p:slideViewPr>
    <p:cSldViewPr snapToGrid="0">
      <p:cViewPr>
        <p:scale>
          <a:sx n="125" d="100"/>
          <a:sy n="125" d="100"/>
        </p:scale>
        <p:origin x="192" y="-45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font" Target="fonts/font8.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font" Target="fonts/font2.fntdata"/><Relationship Id="rId12" Type="http://schemas.openxmlformats.org/officeDocument/2006/relationships/font" Target="fonts/font7.fntdata"/><Relationship Id="rId17" Type="http://schemas.openxmlformats.org/officeDocument/2006/relationships/font" Target="fonts/font12.fntdata"/><Relationship Id="rId2" Type="http://schemas.openxmlformats.org/officeDocument/2006/relationships/slide" Target="slides/slide1.xml"/><Relationship Id="rId16" Type="http://schemas.openxmlformats.org/officeDocument/2006/relationships/font" Target="fonts/font11.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font" Target="fonts/font10.fntdata"/><Relationship Id="rId10" Type="http://schemas.openxmlformats.org/officeDocument/2006/relationships/font" Target="fonts/font5.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b2a2e46c6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b2a2e46c6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7b2a2e46c6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7b2a2e46c6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Kindly fill in an additional ppt if you are interested in more than one cluster. </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cxnSp>
        <p:nvCxnSpPr>
          <p:cNvPr id="10" name="Google Shape;10;p2"/>
          <p:cNvCxnSpPr/>
          <p:nvPr/>
        </p:nvCxnSpPr>
        <p:spPr>
          <a:xfrm>
            <a:off x="2477724" y="415650"/>
            <a:ext cx="6244200" cy="0"/>
          </a:xfrm>
          <a:prstGeom prst="straightConnector1">
            <a:avLst/>
          </a:prstGeom>
          <a:noFill/>
          <a:ln w="38100" cap="flat" cmpd="sng">
            <a:solidFill>
              <a:schemeClr val="lt1"/>
            </a:solidFill>
            <a:prstDash val="solid"/>
            <a:round/>
            <a:headEnd type="none" w="sm" len="sm"/>
            <a:tailEnd type="none" w="sm" len="sm"/>
          </a:ln>
        </p:spPr>
      </p:cxnSp>
      <p:cxnSp>
        <p:nvCxnSpPr>
          <p:cNvPr id="11" name="Google Shape;11;p2"/>
          <p:cNvCxnSpPr/>
          <p:nvPr/>
        </p:nvCxnSpPr>
        <p:spPr>
          <a:xfrm>
            <a:off x="2477724" y="4740000"/>
            <a:ext cx="6244200" cy="0"/>
          </a:xfrm>
          <a:prstGeom prst="straightConnector1">
            <a:avLst/>
          </a:prstGeom>
          <a:noFill/>
          <a:ln w="19050" cap="flat" cmpd="sng">
            <a:solidFill>
              <a:schemeClr val="lt1"/>
            </a:solidFill>
            <a:prstDash val="solid"/>
            <a:round/>
            <a:headEnd type="none" w="sm" len="sm"/>
            <a:tailEnd type="none" w="sm" len="sm"/>
          </a:ln>
        </p:spPr>
      </p:cxnSp>
      <p:cxnSp>
        <p:nvCxnSpPr>
          <p:cNvPr id="12" name="Google Shape;12;p2"/>
          <p:cNvCxnSpPr/>
          <p:nvPr/>
        </p:nvCxnSpPr>
        <p:spPr>
          <a:xfrm>
            <a:off x="425198" y="415650"/>
            <a:ext cx="183300" cy="0"/>
          </a:xfrm>
          <a:prstGeom prst="straightConnector1">
            <a:avLst/>
          </a:prstGeom>
          <a:noFill/>
          <a:ln w="19050" cap="flat" cmpd="sng">
            <a:solidFill>
              <a:schemeClr val="lt1"/>
            </a:solidFill>
            <a:prstDash val="solid"/>
            <a:round/>
            <a:headEnd type="none" w="sm" len="sm"/>
            <a:tailEnd type="none" w="sm" len="sm"/>
          </a:ln>
        </p:spPr>
      </p:cxnSp>
      <p:sp>
        <p:nvSpPr>
          <p:cNvPr id="13" name="Google Shape;13;p2"/>
          <p:cNvSpPr txBox="1">
            <a:spLocks noGrp="1"/>
          </p:cNvSpPr>
          <p:nvPr>
            <p:ph type="ctrTitle"/>
          </p:nvPr>
        </p:nvSpPr>
        <p:spPr>
          <a:xfrm>
            <a:off x="2371725" y="630225"/>
            <a:ext cx="6331500" cy="15420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14" name="Google Shape;14;p2"/>
          <p:cNvSpPr txBox="1">
            <a:spLocks noGrp="1"/>
          </p:cNvSpPr>
          <p:nvPr>
            <p:ph type="subTitle" idx="1"/>
          </p:nvPr>
        </p:nvSpPr>
        <p:spPr>
          <a:xfrm>
            <a:off x="2390267" y="3238450"/>
            <a:ext cx="6331500" cy="1241700"/>
          </a:xfrm>
          <a:prstGeom prst="rect">
            <a:avLst/>
          </a:prstGeom>
        </p:spPr>
        <p:txBody>
          <a:bodyPr spcFirstLastPara="1" wrap="square" lIns="91425" tIns="91425" rIns="91425" bIns="91425" anchor="b" anchorCtr="0">
            <a:norm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5" name="Google Shape;15;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0"/>
        <p:cNvGrpSpPr/>
        <p:nvPr/>
      </p:nvGrpSpPr>
      <p:grpSpPr>
        <a:xfrm>
          <a:off x="0" y="0"/>
          <a:ext cx="0" cy="0"/>
          <a:chOff x="0" y="0"/>
          <a:chExt cx="0" cy="0"/>
        </a:xfrm>
      </p:grpSpPr>
      <p:cxnSp>
        <p:nvCxnSpPr>
          <p:cNvPr id="61" name="Google Shape;61;p11"/>
          <p:cNvCxnSpPr/>
          <p:nvPr/>
        </p:nvCxnSpPr>
        <p:spPr>
          <a:xfrm>
            <a:off x="425200" y="4740000"/>
            <a:ext cx="8296800" cy="0"/>
          </a:xfrm>
          <a:prstGeom prst="straightConnector1">
            <a:avLst/>
          </a:prstGeom>
          <a:noFill/>
          <a:ln w="19050" cap="flat" cmpd="sng">
            <a:solidFill>
              <a:schemeClr val="dk2"/>
            </a:solidFill>
            <a:prstDash val="solid"/>
            <a:round/>
            <a:headEnd type="none" w="sm" len="sm"/>
            <a:tailEnd type="none" w="sm" len="sm"/>
          </a:ln>
        </p:spPr>
      </p:cxnSp>
      <p:cxnSp>
        <p:nvCxnSpPr>
          <p:cNvPr id="62" name="Google Shape;62;p11"/>
          <p:cNvCxnSpPr/>
          <p:nvPr/>
        </p:nvCxnSpPr>
        <p:spPr>
          <a:xfrm>
            <a:off x="425200" y="415650"/>
            <a:ext cx="8296800" cy="0"/>
          </a:xfrm>
          <a:prstGeom prst="straightConnector1">
            <a:avLst/>
          </a:prstGeom>
          <a:noFill/>
          <a:ln w="38100" cap="flat" cmpd="sng">
            <a:solidFill>
              <a:schemeClr val="dk2"/>
            </a:solidFill>
            <a:prstDash val="solid"/>
            <a:round/>
            <a:headEnd type="none" w="sm" len="sm"/>
            <a:tailEnd type="none" w="sm" len="sm"/>
          </a:ln>
        </p:spPr>
      </p:cxnSp>
      <p:sp>
        <p:nvSpPr>
          <p:cNvPr id="63" name="Google Shape;63;p11"/>
          <p:cNvSpPr txBox="1">
            <a:spLocks noGrp="1"/>
          </p:cNvSpPr>
          <p:nvPr>
            <p:ph type="title" hasCustomPrompt="1"/>
          </p:nvPr>
        </p:nvSpPr>
        <p:spPr>
          <a:xfrm>
            <a:off x="853950" y="1304850"/>
            <a:ext cx="74361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1pPr>
            <a:lvl2pPr lvl="1"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2pPr>
            <a:lvl3pPr lvl="2"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3pPr>
            <a:lvl4pPr lvl="3"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4pPr>
            <a:lvl5pPr lvl="4"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5pPr>
            <a:lvl6pPr lvl="5"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6pPr>
            <a:lvl7pPr lvl="6"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7pPr>
            <a:lvl8pPr lvl="7"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8pPr>
            <a:lvl9pPr lvl="8"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9pPr>
          </a:lstStyle>
          <a:p>
            <a:r>
              <a:t>xx%</a:t>
            </a:r>
          </a:p>
        </p:txBody>
      </p:sp>
      <p:sp>
        <p:nvSpPr>
          <p:cNvPr id="64" name="Google Shape;64;p11"/>
          <p:cNvSpPr txBox="1">
            <a:spLocks noGrp="1"/>
          </p:cNvSpPr>
          <p:nvPr>
            <p:ph type="body" idx="1"/>
          </p:nvPr>
        </p:nvSpPr>
        <p:spPr>
          <a:xfrm>
            <a:off x="853950" y="2919450"/>
            <a:ext cx="74361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5" name="Google Shape;65;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
        <p:nvSpPr>
          <p:cNvPr id="67" name="Google Shape;67;p1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6"/>
        <p:cNvGrpSpPr/>
        <p:nvPr/>
      </p:nvGrpSpPr>
      <p:grpSpPr>
        <a:xfrm>
          <a:off x="0" y="0"/>
          <a:ext cx="0" cy="0"/>
          <a:chOff x="0" y="0"/>
          <a:chExt cx="0" cy="0"/>
        </a:xfrm>
      </p:grpSpPr>
      <p:cxnSp>
        <p:nvCxnSpPr>
          <p:cNvPr id="17" name="Google Shape;17;p3"/>
          <p:cNvCxnSpPr/>
          <p:nvPr/>
        </p:nvCxnSpPr>
        <p:spPr>
          <a:xfrm>
            <a:off x="425200" y="415650"/>
            <a:ext cx="8296800" cy="0"/>
          </a:xfrm>
          <a:prstGeom prst="straightConnector1">
            <a:avLst/>
          </a:prstGeom>
          <a:noFill/>
          <a:ln w="38100" cap="flat" cmpd="sng">
            <a:solidFill>
              <a:schemeClr val="lt1"/>
            </a:solidFill>
            <a:prstDash val="solid"/>
            <a:round/>
            <a:headEnd type="none" w="sm" len="sm"/>
            <a:tailEnd type="none" w="sm" len="sm"/>
          </a:ln>
        </p:spPr>
      </p:cxnSp>
      <p:cxnSp>
        <p:nvCxnSpPr>
          <p:cNvPr id="18" name="Google Shape;18;p3"/>
          <p:cNvCxnSpPr/>
          <p:nvPr/>
        </p:nvCxnSpPr>
        <p:spPr>
          <a:xfrm>
            <a:off x="425200" y="4740000"/>
            <a:ext cx="8296800" cy="0"/>
          </a:xfrm>
          <a:prstGeom prst="straightConnector1">
            <a:avLst/>
          </a:prstGeom>
          <a:noFill/>
          <a:ln w="19050" cap="flat" cmpd="sng">
            <a:solidFill>
              <a:schemeClr val="lt1"/>
            </a:solidFill>
            <a:prstDash val="solid"/>
            <a:round/>
            <a:headEnd type="none" w="sm" len="sm"/>
            <a:tailEnd type="none" w="sm" len="sm"/>
          </a:ln>
        </p:spPr>
      </p:cxnSp>
      <p:sp>
        <p:nvSpPr>
          <p:cNvPr id="19" name="Google Shape;19;p3"/>
          <p:cNvSpPr txBox="1">
            <a:spLocks noGrp="1"/>
          </p:cNvSpPr>
          <p:nvPr>
            <p:ph type="title"/>
          </p:nvPr>
        </p:nvSpPr>
        <p:spPr>
          <a:xfrm>
            <a:off x="406425" y="1806825"/>
            <a:ext cx="8296800" cy="15420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1"/>
              </a:buClr>
              <a:buSzPts val="4800"/>
              <a:buNone/>
              <a:defRPr sz="4800">
                <a:solidFill>
                  <a:schemeClr val="lt1"/>
                </a:solidFill>
              </a:defRPr>
            </a:lvl1pPr>
            <a:lvl2pPr lvl="1" algn="ctr">
              <a:spcBef>
                <a:spcPts val="0"/>
              </a:spcBef>
              <a:spcAft>
                <a:spcPts val="0"/>
              </a:spcAft>
              <a:buClr>
                <a:schemeClr val="lt1"/>
              </a:buClr>
              <a:buSzPts val="4800"/>
              <a:buNone/>
              <a:defRPr sz="4800">
                <a:solidFill>
                  <a:schemeClr val="lt1"/>
                </a:solidFill>
              </a:defRPr>
            </a:lvl2pPr>
            <a:lvl3pPr lvl="2" algn="ctr">
              <a:spcBef>
                <a:spcPts val="0"/>
              </a:spcBef>
              <a:spcAft>
                <a:spcPts val="0"/>
              </a:spcAft>
              <a:buClr>
                <a:schemeClr val="lt1"/>
              </a:buClr>
              <a:buSzPts val="4800"/>
              <a:buNone/>
              <a:defRPr sz="4800">
                <a:solidFill>
                  <a:schemeClr val="lt1"/>
                </a:solidFill>
              </a:defRPr>
            </a:lvl3pPr>
            <a:lvl4pPr lvl="3" algn="ctr">
              <a:spcBef>
                <a:spcPts val="0"/>
              </a:spcBef>
              <a:spcAft>
                <a:spcPts val="0"/>
              </a:spcAft>
              <a:buClr>
                <a:schemeClr val="lt1"/>
              </a:buClr>
              <a:buSzPts val="4800"/>
              <a:buNone/>
              <a:defRPr sz="4800">
                <a:solidFill>
                  <a:schemeClr val="lt1"/>
                </a:solidFill>
              </a:defRPr>
            </a:lvl4pPr>
            <a:lvl5pPr lvl="4" algn="ctr">
              <a:spcBef>
                <a:spcPts val="0"/>
              </a:spcBef>
              <a:spcAft>
                <a:spcPts val="0"/>
              </a:spcAft>
              <a:buClr>
                <a:schemeClr val="lt1"/>
              </a:buClr>
              <a:buSzPts val="4800"/>
              <a:buNone/>
              <a:defRPr sz="4800">
                <a:solidFill>
                  <a:schemeClr val="lt1"/>
                </a:solidFill>
              </a:defRPr>
            </a:lvl5pPr>
            <a:lvl6pPr lvl="5" algn="ctr">
              <a:spcBef>
                <a:spcPts val="0"/>
              </a:spcBef>
              <a:spcAft>
                <a:spcPts val="0"/>
              </a:spcAft>
              <a:buClr>
                <a:schemeClr val="lt1"/>
              </a:buClr>
              <a:buSzPts val="4800"/>
              <a:buNone/>
              <a:defRPr sz="4800">
                <a:solidFill>
                  <a:schemeClr val="lt1"/>
                </a:solidFill>
              </a:defRPr>
            </a:lvl6pPr>
            <a:lvl7pPr lvl="6" algn="ctr">
              <a:spcBef>
                <a:spcPts val="0"/>
              </a:spcBef>
              <a:spcAft>
                <a:spcPts val="0"/>
              </a:spcAft>
              <a:buClr>
                <a:schemeClr val="lt1"/>
              </a:buClr>
              <a:buSzPts val="4800"/>
              <a:buNone/>
              <a:defRPr sz="4800">
                <a:solidFill>
                  <a:schemeClr val="lt1"/>
                </a:solidFill>
              </a:defRPr>
            </a:lvl7pPr>
            <a:lvl8pPr lvl="7" algn="ctr">
              <a:spcBef>
                <a:spcPts val="0"/>
              </a:spcBef>
              <a:spcAft>
                <a:spcPts val="0"/>
              </a:spcAft>
              <a:buClr>
                <a:schemeClr val="lt1"/>
              </a:buClr>
              <a:buSzPts val="4800"/>
              <a:buNone/>
              <a:defRPr sz="4800">
                <a:solidFill>
                  <a:schemeClr val="lt1"/>
                </a:solidFill>
              </a:defRPr>
            </a:lvl8pPr>
            <a:lvl9pPr lvl="8" algn="ctr">
              <a:spcBef>
                <a:spcPts val="0"/>
              </a:spcBef>
              <a:spcAft>
                <a:spcPts val="0"/>
              </a:spcAft>
              <a:buClr>
                <a:schemeClr val="lt1"/>
              </a:buClr>
              <a:buSzPts val="4800"/>
              <a:buNone/>
              <a:defRPr sz="4800">
                <a:solidFill>
                  <a:schemeClr val="lt1"/>
                </a:solidFill>
              </a:defRPr>
            </a:lvl9pPr>
          </a:lstStyle>
          <a:p>
            <a:endParaRPr/>
          </a:p>
        </p:txBody>
      </p:sp>
      <p:sp>
        <p:nvSpPr>
          <p:cNvPr id="20" name="Google Shape;20;p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cxnSp>
        <p:nvCxnSpPr>
          <p:cNvPr id="22" name="Google Shape;22;p4"/>
          <p:cNvCxnSpPr/>
          <p:nvPr/>
        </p:nvCxnSpPr>
        <p:spPr>
          <a:xfrm>
            <a:off x="2477724" y="415650"/>
            <a:ext cx="6244200" cy="0"/>
          </a:xfrm>
          <a:prstGeom prst="straightConnector1">
            <a:avLst/>
          </a:prstGeom>
          <a:noFill/>
          <a:ln w="38100" cap="flat" cmpd="sng">
            <a:solidFill>
              <a:schemeClr val="dk2"/>
            </a:solidFill>
            <a:prstDash val="solid"/>
            <a:round/>
            <a:headEnd type="none" w="sm" len="sm"/>
            <a:tailEnd type="none" w="sm" len="sm"/>
          </a:ln>
        </p:spPr>
      </p:cxnSp>
      <p:cxnSp>
        <p:nvCxnSpPr>
          <p:cNvPr id="23" name="Google Shape;23;p4"/>
          <p:cNvCxnSpPr/>
          <p:nvPr/>
        </p:nvCxnSpPr>
        <p:spPr>
          <a:xfrm>
            <a:off x="2477724" y="4740000"/>
            <a:ext cx="6244200" cy="0"/>
          </a:xfrm>
          <a:prstGeom prst="straightConnector1">
            <a:avLst/>
          </a:prstGeom>
          <a:noFill/>
          <a:ln w="19050" cap="flat" cmpd="sng">
            <a:solidFill>
              <a:schemeClr val="dk2"/>
            </a:solidFill>
            <a:prstDash val="solid"/>
            <a:round/>
            <a:headEnd type="none" w="sm" len="sm"/>
            <a:tailEnd type="none" w="sm" len="sm"/>
          </a:ln>
        </p:spPr>
      </p:cxnSp>
      <p:cxnSp>
        <p:nvCxnSpPr>
          <p:cNvPr id="24" name="Google Shape;24;p4"/>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25" name="Google Shape;25;p4"/>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4"/>
          <p:cNvSpPr txBox="1">
            <a:spLocks noGrp="1"/>
          </p:cNvSpPr>
          <p:nvPr>
            <p:ph type="body" idx="1"/>
          </p:nvPr>
        </p:nvSpPr>
        <p:spPr>
          <a:xfrm>
            <a:off x="2410112" y="1595776"/>
            <a:ext cx="6321600" cy="3002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7" name="Google Shape;27;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cxnSp>
        <p:nvCxnSpPr>
          <p:cNvPr id="29" name="Google Shape;29;p5"/>
          <p:cNvCxnSpPr/>
          <p:nvPr/>
        </p:nvCxnSpPr>
        <p:spPr>
          <a:xfrm>
            <a:off x="2477724" y="415650"/>
            <a:ext cx="6244200" cy="0"/>
          </a:xfrm>
          <a:prstGeom prst="straightConnector1">
            <a:avLst/>
          </a:prstGeom>
          <a:noFill/>
          <a:ln w="38100" cap="flat" cmpd="sng">
            <a:solidFill>
              <a:schemeClr val="dk2"/>
            </a:solidFill>
            <a:prstDash val="solid"/>
            <a:round/>
            <a:headEnd type="none" w="sm" len="sm"/>
            <a:tailEnd type="none" w="sm" len="sm"/>
          </a:ln>
        </p:spPr>
      </p:cxnSp>
      <p:cxnSp>
        <p:nvCxnSpPr>
          <p:cNvPr id="30" name="Google Shape;30;p5"/>
          <p:cNvCxnSpPr/>
          <p:nvPr/>
        </p:nvCxnSpPr>
        <p:spPr>
          <a:xfrm>
            <a:off x="2477724" y="4740000"/>
            <a:ext cx="6244200" cy="0"/>
          </a:xfrm>
          <a:prstGeom prst="straightConnector1">
            <a:avLst/>
          </a:prstGeom>
          <a:noFill/>
          <a:ln w="19050" cap="flat" cmpd="sng">
            <a:solidFill>
              <a:schemeClr val="dk2"/>
            </a:solidFill>
            <a:prstDash val="solid"/>
            <a:round/>
            <a:headEnd type="none" w="sm" len="sm"/>
            <a:tailEnd type="none" w="sm" len="sm"/>
          </a:ln>
        </p:spPr>
      </p:cxnSp>
      <p:cxnSp>
        <p:nvCxnSpPr>
          <p:cNvPr id="31" name="Google Shape;31;p5"/>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32" name="Google Shape;32;p5"/>
          <p:cNvSpPr txBox="1">
            <a:spLocks noGrp="1"/>
          </p:cNvSpPr>
          <p:nvPr>
            <p:ph type="title"/>
          </p:nvPr>
        </p:nvSpPr>
        <p:spPr>
          <a:xfrm>
            <a:off x="2400250" y="575950"/>
            <a:ext cx="6321600" cy="635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5"/>
          <p:cNvSpPr txBox="1">
            <a:spLocks noGrp="1"/>
          </p:cNvSpPr>
          <p:nvPr>
            <p:ph type="body" idx="1"/>
          </p:nvPr>
        </p:nvSpPr>
        <p:spPr>
          <a:xfrm>
            <a:off x="2400303" y="1602675"/>
            <a:ext cx="3071400" cy="3002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4" name="Google Shape;34;p5"/>
          <p:cNvSpPr txBox="1">
            <a:spLocks noGrp="1"/>
          </p:cNvSpPr>
          <p:nvPr>
            <p:ph type="body" idx="2"/>
          </p:nvPr>
        </p:nvSpPr>
        <p:spPr>
          <a:xfrm>
            <a:off x="5650572" y="1602675"/>
            <a:ext cx="3071400" cy="3002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303300" y="411575"/>
            <a:ext cx="8520600" cy="639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8" name="Google Shape;38;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9"/>
        <p:cNvGrpSpPr/>
        <p:nvPr/>
      </p:nvGrpSpPr>
      <p:grpSpPr>
        <a:xfrm>
          <a:off x="0" y="0"/>
          <a:ext cx="0" cy="0"/>
          <a:chOff x="0" y="0"/>
          <a:chExt cx="0" cy="0"/>
        </a:xfrm>
      </p:grpSpPr>
      <p:cxnSp>
        <p:nvCxnSpPr>
          <p:cNvPr id="40" name="Google Shape;40;p7"/>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41" name="Google Shape;41;p7"/>
          <p:cNvSpPr txBox="1">
            <a:spLocks noGrp="1"/>
          </p:cNvSpPr>
          <p:nvPr>
            <p:ph type="title"/>
          </p:nvPr>
        </p:nvSpPr>
        <p:spPr>
          <a:xfrm>
            <a:off x="319500" y="936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9500" y="1846804"/>
            <a:ext cx="2808000" cy="28062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3" name="Google Shape;43;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44"/>
        <p:cNvGrpSpPr/>
        <p:nvPr/>
      </p:nvGrpSpPr>
      <p:grpSpPr>
        <a:xfrm>
          <a:off x="0" y="0"/>
          <a:ext cx="0" cy="0"/>
          <a:chOff x="0" y="0"/>
          <a:chExt cx="0" cy="0"/>
        </a:xfrm>
      </p:grpSpPr>
      <p:cxnSp>
        <p:nvCxnSpPr>
          <p:cNvPr id="45" name="Google Shape;45;p8"/>
          <p:cNvCxnSpPr/>
          <p:nvPr/>
        </p:nvCxnSpPr>
        <p:spPr>
          <a:xfrm>
            <a:off x="425198" y="415650"/>
            <a:ext cx="183300" cy="0"/>
          </a:xfrm>
          <a:prstGeom prst="straightConnector1">
            <a:avLst/>
          </a:prstGeom>
          <a:noFill/>
          <a:ln w="19050" cap="flat" cmpd="sng">
            <a:solidFill>
              <a:schemeClr val="lt1"/>
            </a:solidFill>
            <a:prstDash val="solid"/>
            <a:round/>
            <a:headEnd type="none" w="sm" len="sm"/>
            <a:tailEnd type="none" w="sm" len="sm"/>
          </a:ln>
        </p:spPr>
      </p:cxnSp>
      <p:sp>
        <p:nvSpPr>
          <p:cNvPr id="46" name="Google Shape;46;p8"/>
          <p:cNvSpPr txBox="1">
            <a:spLocks noGrp="1"/>
          </p:cNvSpPr>
          <p:nvPr>
            <p:ph type="title"/>
          </p:nvPr>
        </p:nvSpPr>
        <p:spPr>
          <a:xfrm>
            <a:off x="283103" y="712141"/>
            <a:ext cx="6244200" cy="38355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47" name="Google Shape;47;p8"/>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8"/>
        <p:cNvGrpSpPr/>
        <p:nvPr/>
      </p:nvGrpSpPr>
      <p:grpSpPr>
        <a:xfrm>
          <a:off x="0" y="0"/>
          <a:ext cx="0" cy="0"/>
          <a:chOff x="0" y="0"/>
          <a:chExt cx="0" cy="0"/>
        </a:xfrm>
      </p:grpSpPr>
      <p:sp>
        <p:nvSpPr>
          <p:cNvPr id="49" name="Google Shape;49;p9"/>
          <p:cNvSpPr/>
          <p:nvPr/>
        </p:nvSpPr>
        <p:spPr>
          <a:xfrm>
            <a:off x="4572000" y="1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0" name="Google Shape;50;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51" name="Google Shape;51;p9"/>
          <p:cNvSpPr txBox="1">
            <a:spLocks noGrp="1"/>
          </p:cNvSpPr>
          <p:nvPr>
            <p:ph type="title"/>
          </p:nvPr>
        </p:nvSpPr>
        <p:spPr>
          <a:xfrm>
            <a:off x="265500" y="1397350"/>
            <a:ext cx="4045200" cy="13182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1"/>
              </a:buClr>
              <a:buSzPts val="3600"/>
              <a:buNone/>
              <a:defRPr sz="3600">
                <a:solidFill>
                  <a:schemeClr val="dk1"/>
                </a:solidFill>
              </a:defRPr>
            </a:lvl1pPr>
            <a:lvl2pPr lvl="1" algn="ctr">
              <a:spcBef>
                <a:spcPts val="0"/>
              </a:spcBef>
              <a:spcAft>
                <a:spcPts val="0"/>
              </a:spcAft>
              <a:buClr>
                <a:schemeClr val="dk1"/>
              </a:buClr>
              <a:buSzPts val="3600"/>
              <a:buNone/>
              <a:defRPr sz="3600">
                <a:solidFill>
                  <a:schemeClr val="dk1"/>
                </a:solidFill>
              </a:defRPr>
            </a:lvl2pPr>
            <a:lvl3pPr lvl="2" algn="ctr">
              <a:spcBef>
                <a:spcPts val="0"/>
              </a:spcBef>
              <a:spcAft>
                <a:spcPts val="0"/>
              </a:spcAft>
              <a:buClr>
                <a:schemeClr val="dk1"/>
              </a:buClr>
              <a:buSzPts val="3600"/>
              <a:buNone/>
              <a:defRPr sz="3600">
                <a:solidFill>
                  <a:schemeClr val="dk1"/>
                </a:solidFill>
              </a:defRPr>
            </a:lvl3pPr>
            <a:lvl4pPr lvl="3" algn="ctr">
              <a:spcBef>
                <a:spcPts val="0"/>
              </a:spcBef>
              <a:spcAft>
                <a:spcPts val="0"/>
              </a:spcAft>
              <a:buClr>
                <a:schemeClr val="dk1"/>
              </a:buClr>
              <a:buSzPts val="3600"/>
              <a:buNone/>
              <a:defRPr sz="3600">
                <a:solidFill>
                  <a:schemeClr val="dk1"/>
                </a:solidFill>
              </a:defRPr>
            </a:lvl4pPr>
            <a:lvl5pPr lvl="4" algn="ctr">
              <a:spcBef>
                <a:spcPts val="0"/>
              </a:spcBef>
              <a:spcAft>
                <a:spcPts val="0"/>
              </a:spcAft>
              <a:buClr>
                <a:schemeClr val="dk1"/>
              </a:buClr>
              <a:buSzPts val="3600"/>
              <a:buNone/>
              <a:defRPr sz="3600">
                <a:solidFill>
                  <a:schemeClr val="dk1"/>
                </a:solidFill>
              </a:defRPr>
            </a:lvl5pPr>
            <a:lvl6pPr lvl="5" algn="ctr">
              <a:spcBef>
                <a:spcPts val="0"/>
              </a:spcBef>
              <a:spcAft>
                <a:spcPts val="0"/>
              </a:spcAft>
              <a:buClr>
                <a:schemeClr val="dk1"/>
              </a:buClr>
              <a:buSzPts val="3600"/>
              <a:buNone/>
              <a:defRPr sz="3600">
                <a:solidFill>
                  <a:schemeClr val="dk1"/>
                </a:solidFill>
              </a:defRPr>
            </a:lvl6pPr>
            <a:lvl7pPr lvl="6" algn="ctr">
              <a:spcBef>
                <a:spcPts val="0"/>
              </a:spcBef>
              <a:spcAft>
                <a:spcPts val="0"/>
              </a:spcAft>
              <a:buClr>
                <a:schemeClr val="dk1"/>
              </a:buClr>
              <a:buSzPts val="3600"/>
              <a:buNone/>
              <a:defRPr sz="3600">
                <a:solidFill>
                  <a:schemeClr val="dk1"/>
                </a:solidFill>
              </a:defRPr>
            </a:lvl7pPr>
            <a:lvl8pPr lvl="7" algn="ctr">
              <a:spcBef>
                <a:spcPts val="0"/>
              </a:spcBef>
              <a:spcAft>
                <a:spcPts val="0"/>
              </a:spcAft>
              <a:buClr>
                <a:schemeClr val="dk1"/>
              </a:buClr>
              <a:buSzPts val="3600"/>
              <a:buNone/>
              <a:defRPr sz="3600">
                <a:solidFill>
                  <a:schemeClr val="dk1"/>
                </a:solidFill>
              </a:defRPr>
            </a:lvl8pPr>
            <a:lvl9pPr lvl="8" algn="ctr">
              <a:spcBef>
                <a:spcPts val="0"/>
              </a:spcBef>
              <a:spcAft>
                <a:spcPts val="0"/>
              </a:spcAft>
              <a:buClr>
                <a:schemeClr val="dk1"/>
              </a:buClr>
              <a:buSzPts val="3600"/>
              <a:buNone/>
              <a:defRPr sz="3600">
                <a:solidFill>
                  <a:schemeClr val="dk1"/>
                </a:solidFill>
              </a:defRPr>
            </a:lvl9pPr>
          </a:lstStyle>
          <a:p>
            <a:endParaRPr/>
          </a:p>
        </p:txBody>
      </p:sp>
      <p:sp>
        <p:nvSpPr>
          <p:cNvPr id="52" name="Google Shape;52;p9"/>
          <p:cNvSpPr txBox="1">
            <a:spLocks noGrp="1"/>
          </p:cNvSpPr>
          <p:nvPr>
            <p:ph type="subTitle" idx="1"/>
          </p:nvPr>
        </p:nvSpPr>
        <p:spPr>
          <a:xfrm>
            <a:off x="265500" y="273537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3" name="Google Shape;5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54" name="Google Shape;54;p9"/>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5"/>
        <p:cNvGrpSpPr/>
        <p:nvPr/>
      </p:nvGrpSpPr>
      <p:grpSpPr>
        <a:xfrm>
          <a:off x="0" y="0"/>
          <a:ext cx="0" cy="0"/>
          <a:chOff x="0" y="0"/>
          <a:chExt cx="0" cy="0"/>
        </a:xfrm>
      </p:grpSpPr>
      <p:cxnSp>
        <p:nvCxnSpPr>
          <p:cNvPr id="56" name="Google Shape;56;p10"/>
          <p:cNvCxnSpPr/>
          <p:nvPr/>
        </p:nvCxnSpPr>
        <p:spPr>
          <a:xfrm>
            <a:off x="425200" y="4740000"/>
            <a:ext cx="8296800" cy="0"/>
          </a:xfrm>
          <a:prstGeom prst="straightConnector1">
            <a:avLst/>
          </a:prstGeom>
          <a:noFill/>
          <a:ln w="19050" cap="flat" cmpd="sng">
            <a:solidFill>
              <a:schemeClr val="dk2"/>
            </a:solidFill>
            <a:prstDash val="solid"/>
            <a:round/>
            <a:headEnd type="none" w="sm" len="sm"/>
            <a:tailEnd type="none" w="sm" len="sm"/>
          </a:ln>
        </p:spPr>
      </p:cxnSp>
      <p:cxnSp>
        <p:nvCxnSpPr>
          <p:cNvPr id="57" name="Google Shape;57;p10"/>
          <p:cNvCxnSpPr/>
          <p:nvPr/>
        </p:nvCxnSpPr>
        <p:spPr>
          <a:xfrm>
            <a:off x="425198" y="415650"/>
            <a:ext cx="183300" cy="0"/>
          </a:xfrm>
          <a:prstGeom prst="straightConnector1">
            <a:avLst/>
          </a:prstGeom>
          <a:noFill/>
          <a:ln w="19050" cap="flat" cmpd="sng">
            <a:solidFill>
              <a:schemeClr val="dk2"/>
            </a:solidFill>
            <a:prstDash val="solid"/>
            <a:round/>
            <a:headEnd type="none" w="sm" len="sm"/>
            <a:tailEnd type="none" w="sm" len="sm"/>
          </a:ln>
        </p:spPr>
      </p:cxnSp>
      <p:sp>
        <p:nvSpPr>
          <p:cNvPr id="58" name="Google Shape;58;p10"/>
          <p:cNvSpPr txBox="1">
            <a:spLocks noGrp="1"/>
          </p:cNvSpPr>
          <p:nvPr>
            <p:ph type="body" idx="1"/>
          </p:nvPr>
        </p:nvSpPr>
        <p:spPr>
          <a:xfrm>
            <a:off x="328017" y="4226025"/>
            <a:ext cx="8388600" cy="3936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59" name="Google Shape;59;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wiss-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400250" y="575950"/>
            <a:ext cx="6321600" cy="6354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sz="30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2410112" y="1595776"/>
            <a:ext cx="6321600" cy="3002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marL="914400" lvl="1"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marL="1371600" lvl="2"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3"/>
          <p:cNvSpPr txBox="1">
            <a:spLocks noGrp="1"/>
          </p:cNvSpPr>
          <p:nvPr>
            <p:ph type="ctrTitle"/>
          </p:nvPr>
        </p:nvSpPr>
        <p:spPr>
          <a:xfrm>
            <a:off x="793225" y="630225"/>
            <a:ext cx="7910100" cy="1542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dirty="0"/>
              <a:t>Entity Name</a:t>
            </a:r>
            <a:endParaRPr dirty="0"/>
          </a:p>
          <a:p>
            <a:pPr marL="0" lvl="0" indent="0" algn="l" rtl="0">
              <a:spcBef>
                <a:spcPts val="0"/>
              </a:spcBef>
              <a:spcAft>
                <a:spcPts val="0"/>
              </a:spcAft>
              <a:buNone/>
            </a:pPr>
            <a:endParaRPr dirty="0"/>
          </a:p>
        </p:txBody>
      </p:sp>
      <p:sp>
        <p:nvSpPr>
          <p:cNvPr id="73" name="Google Shape;73;p13"/>
          <p:cNvSpPr txBox="1">
            <a:spLocks noGrp="1"/>
          </p:cNvSpPr>
          <p:nvPr>
            <p:ph type="subTitle" idx="1"/>
          </p:nvPr>
        </p:nvSpPr>
        <p:spPr>
          <a:xfrm>
            <a:off x="1276601" y="2571750"/>
            <a:ext cx="7308900" cy="19050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sz="2000" b="1" dirty="0"/>
              <a:t>Contact Details</a:t>
            </a:r>
            <a:endParaRPr sz="2000" b="1" dirty="0"/>
          </a:p>
          <a:p>
            <a:pPr marL="0" lvl="0" indent="0" algn="l" rtl="0">
              <a:spcBef>
                <a:spcPts val="0"/>
              </a:spcBef>
              <a:spcAft>
                <a:spcPts val="0"/>
              </a:spcAft>
              <a:buNone/>
            </a:pPr>
            <a:endParaRPr dirty="0"/>
          </a:p>
          <a:p>
            <a:pPr marL="0" lvl="0" indent="0" algn="l" rtl="0">
              <a:spcBef>
                <a:spcPts val="0"/>
              </a:spcBef>
              <a:spcAft>
                <a:spcPts val="0"/>
              </a:spcAft>
              <a:buNone/>
            </a:pPr>
            <a:r>
              <a:rPr lang="en-GB" dirty="0"/>
              <a:t>Name : </a:t>
            </a:r>
            <a:r>
              <a:rPr lang="en-US" dirty="0" smtClean="0"/>
              <a:t>Navid Sahebjamnia</a:t>
            </a:r>
            <a:endParaRPr dirty="0"/>
          </a:p>
          <a:p>
            <a:pPr marL="0" lvl="0" indent="0" algn="l" rtl="0">
              <a:spcBef>
                <a:spcPts val="0"/>
              </a:spcBef>
              <a:spcAft>
                <a:spcPts val="0"/>
              </a:spcAft>
              <a:buNone/>
            </a:pPr>
            <a:r>
              <a:rPr lang="en-GB" dirty="0"/>
              <a:t>Designation: </a:t>
            </a:r>
            <a:r>
              <a:rPr lang="en-GB" dirty="0" smtClean="0"/>
              <a:t>Sustainable Operation &amp; Supply Chain Management </a:t>
            </a:r>
            <a:endParaRPr dirty="0"/>
          </a:p>
          <a:p>
            <a:pPr marL="0" lvl="0" indent="0" algn="l" rtl="0">
              <a:spcBef>
                <a:spcPts val="0"/>
              </a:spcBef>
              <a:spcAft>
                <a:spcPts val="0"/>
              </a:spcAft>
              <a:buNone/>
            </a:pPr>
            <a:r>
              <a:rPr lang="en-GB" dirty="0"/>
              <a:t>Email: </a:t>
            </a:r>
            <a:r>
              <a:rPr lang="en-GB" dirty="0" smtClean="0"/>
              <a:t>n.Sahebjamnia@mdx.ac.uk</a:t>
            </a:r>
            <a:endParaRPr dirty="0"/>
          </a:p>
          <a:p>
            <a:pPr marL="0" lvl="0" indent="0" algn="l" rtl="0">
              <a:spcBef>
                <a:spcPts val="0"/>
              </a:spcBef>
              <a:spcAft>
                <a:spcPts val="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5"/>
          <p:cNvSpPr txBox="1">
            <a:spLocks noGrp="1"/>
          </p:cNvSpPr>
          <p:nvPr>
            <p:ph type="title"/>
          </p:nvPr>
        </p:nvSpPr>
        <p:spPr>
          <a:xfrm>
            <a:off x="465125" y="484365"/>
            <a:ext cx="6321600" cy="635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dirty="0"/>
              <a:t>Experience and Role</a:t>
            </a:r>
            <a:endParaRPr dirty="0"/>
          </a:p>
        </p:txBody>
      </p:sp>
      <p:sp>
        <p:nvSpPr>
          <p:cNvPr id="85" name="Google Shape;85;p15"/>
          <p:cNvSpPr txBox="1">
            <a:spLocks noGrp="1"/>
          </p:cNvSpPr>
          <p:nvPr>
            <p:ph type="body" idx="1"/>
          </p:nvPr>
        </p:nvSpPr>
        <p:spPr>
          <a:xfrm>
            <a:off x="465125" y="1275240"/>
            <a:ext cx="6321600" cy="3002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dirty="0"/>
              <a:t>We would like to be a : Co-Ordinator/Beneficiary (Highlight your choice) </a:t>
            </a:r>
            <a:endParaRPr dirty="0"/>
          </a:p>
          <a:p>
            <a:pPr marL="0" lvl="0" indent="0" algn="l" rtl="0">
              <a:spcBef>
                <a:spcPts val="1200"/>
              </a:spcBef>
              <a:spcAft>
                <a:spcPts val="0"/>
              </a:spcAft>
              <a:buNone/>
            </a:pPr>
            <a:r>
              <a:rPr lang="en-GB" dirty="0"/>
              <a:t>Experience in Horizon 2020/EU projects: </a:t>
            </a:r>
          </a:p>
          <a:p>
            <a:pPr marL="285750" indent="-285750" algn="just">
              <a:spcBef>
                <a:spcPts val="1200"/>
              </a:spcBef>
            </a:pPr>
            <a:r>
              <a:rPr lang="en-US" sz="1200" dirty="0"/>
              <a:t> </a:t>
            </a:r>
            <a:r>
              <a:rPr lang="en-US" sz="1100" dirty="0">
                <a:solidFill>
                  <a:schemeClr val="accent1">
                    <a:lumMod val="75000"/>
                  </a:schemeClr>
                </a:solidFill>
                <a:latin typeface="Georgia" panose="02040502050405020303" pitchFamily="18" charset="0"/>
              </a:rPr>
              <a:t>A</a:t>
            </a:r>
            <a:r>
              <a:rPr lang="en-US" sz="1100" dirty="0">
                <a:solidFill>
                  <a:schemeClr val="accent1">
                    <a:lumMod val="75000"/>
                  </a:schemeClr>
                </a:solidFill>
                <a:latin typeface="Georgia" panose="02040502050405020303" pitchFamily="18" charset="0"/>
              </a:rPr>
              <a:t>s </a:t>
            </a:r>
            <a:r>
              <a:rPr lang="en-US" sz="1100" dirty="0">
                <a:solidFill>
                  <a:schemeClr val="accent1">
                    <a:lumMod val="75000"/>
                  </a:schemeClr>
                </a:solidFill>
                <a:latin typeface="Georgia" panose="02040502050405020303" pitchFamily="18" charset="0"/>
              </a:rPr>
              <a:t>a member of the </a:t>
            </a:r>
            <a:r>
              <a:rPr lang="en-US" sz="1100" dirty="0" err="1">
                <a:solidFill>
                  <a:schemeClr val="accent1">
                    <a:lumMod val="75000"/>
                  </a:schemeClr>
                </a:solidFill>
                <a:latin typeface="Georgia" panose="02040502050405020303" pitchFamily="18" charset="0"/>
              </a:rPr>
              <a:t>PortForward</a:t>
            </a:r>
            <a:r>
              <a:rPr lang="en-US" sz="1100" dirty="0">
                <a:solidFill>
                  <a:schemeClr val="accent1">
                    <a:lumMod val="75000"/>
                  </a:schemeClr>
                </a:solidFill>
                <a:latin typeface="Georgia" panose="02040502050405020303" pitchFamily="18" charset="0"/>
              </a:rPr>
              <a:t> Project research team at the Brunel University London (European Commission HORIZON 2020), I was focusing to develop an optimization model for improving the efficiency of the container terminals regarding energy consumption, carbon footprint, and economic features.</a:t>
            </a:r>
            <a:endParaRPr sz="1100" dirty="0">
              <a:solidFill>
                <a:schemeClr val="accent1">
                  <a:lumMod val="75000"/>
                </a:schemeClr>
              </a:solidFill>
              <a:latin typeface="Georgia" panose="02040502050405020303" pitchFamily="18" charset="0"/>
            </a:endParaRPr>
          </a:p>
          <a:p>
            <a:pPr marL="0" lvl="0" indent="0" algn="l" rtl="0">
              <a:spcBef>
                <a:spcPts val="1200"/>
              </a:spcBef>
              <a:spcAft>
                <a:spcPts val="120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4"/>
          <p:cNvSpPr txBox="1">
            <a:spLocks noGrp="1"/>
          </p:cNvSpPr>
          <p:nvPr>
            <p:ph type="title"/>
          </p:nvPr>
        </p:nvSpPr>
        <p:spPr>
          <a:xfrm>
            <a:off x="794734" y="629113"/>
            <a:ext cx="6321600" cy="63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dirty="0"/>
              <a:t>Project Name (if Co-Ordinator) : </a:t>
            </a:r>
            <a:endParaRPr sz="2400" dirty="0"/>
          </a:p>
        </p:txBody>
      </p:sp>
      <p:sp>
        <p:nvSpPr>
          <p:cNvPr id="79" name="Google Shape;79;p14"/>
          <p:cNvSpPr txBox="1">
            <a:spLocks noGrp="1"/>
          </p:cNvSpPr>
          <p:nvPr>
            <p:ph type="body" idx="1"/>
          </p:nvPr>
        </p:nvSpPr>
        <p:spPr>
          <a:xfrm>
            <a:off x="794734" y="1264513"/>
            <a:ext cx="7966494" cy="3249874"/>
          </a:xfrm>
          <a:prstGeom prst="rect">
            <a:avLst/>
          </a:prstGeom>
        </p:spPr>
        <p:txBody>
          <a:bodyPr spcFirstLastPara="1" wrap="square" lIns="91425" tIns="91425" rIns="91425" bIns="91425" anchor="t" anchorCtr="0">
            <a:normAutofit fontScale="70000" lnSpcReduction="20000"/>
          </a:bodyPr>
          <a:lstStyle/>
          <a:p>
            <a:pPr marL="0" lvl="0" indent="0" algn="l" rtl="0">
              <a:spcBef>
                <a:spcPts val="1200"/>
              </a:spcBef>
              <a:spcAft>
                <a:spcPts val="0"/>
              </a:spcAft>
              <a:buNone/>
            </a:pPr>
            <a:r>
              <a:rPr lang="en-GB" dirty="0"/>
              <a:t>Cluster:</a:t>
            </a:r>
          </a:p>
          <a:p>
            <a:pPr marL="0" lvl="0" indent="0" algn="l" rtl="0">
              <a:spcBef>
                <a:spcPts val="1200"/>
              </a:spcBef>
              <a:spcAft>
                <a:spcPts val="0"/>
              </a:spcAft>
              <a:buClr>
                <a:schemeClr val="dk2"/>
              </a:buClr>
              <a:buSzPct val="61111"/>
              <a:buFont typeface="Arial"/>
              <a:buNone/>
            </a:pPr>
            <a:r>
              <a:rPr lang="en-GB" dirty="0"/>
              <a:t>Topic/s of interest </a:t>
            </a:r>
            <a:r>
              <a:rPr lang="en-GB" dirty="0" smtClean="0"/>
              <a:t>: </a:t>
            </a:r>
            <a:r>
              <a:rPr lang="en-GB" sz="1500" dirty="0">
                <a:solidFill>
                  <a:schemeClr val="accent1">
                    <a:lumMod val="75000"/>
                  </a:schemeClr>
                </a:solidFill>
                <a:latin typeface="Georgia" panose="02040502050405020303" pitchFamily="18" charset="0"/>
              </a:rPr>
              <a:t>Operation management (Management Science &amp; Operation Research)</a:t>
            </a:r>
            <a:endParaRPr lang="en-GB" sz="1500" dirty="0">
              <a:solidFill>
                <a:schemeClr val="accent1">
                  <a:lumMod val="75000"/>
                </a:schemeClr>
              </a:solidFill>
              <a:latin typeface="Georgia" panose="02040502050405020303" pitchFamily="18" charset="0"/>
            </a:endParaRPr>
          </a:p>
          <a:p>
            <a:pPr marL="0" lvl="0" indent="0" algn="l" rtl="0">
              <a:spcBef>
                <a:spcPts val="1200"/>
              </a:spcBef>
              <a:spcAft>
                <a:spcPts val="0"/>
              </a:spcAft>
              <a:buNone/>
            </a:pPr>
            <a:r>
              <a:rPr lang="en-GB" dirty="0"/>
              <a:t>Project idea: </a:t>
            </a:r>
          </a:p>
          <a:p>
            <a:pPr marL="0" lvl="0" indent="0" algn="just">
              <a:spcBef>
                <a:spcPts val="1200"/>
              </a:spcBef>
              <a:buNone/>
            </a:pPr>
            <a:r>
              <a:rPr lang="en-US" sz="1500" dirty="0">
                <a:solidFill>
                  <a:schemeClr val="accent1">
                    <a:lumMod val="75000"/>
                  </a:schemeClr>
                </a:solidFill>
                <a:latin typeface="Georgia" panose="02040502050405020303" pitchFamily="18" charset="0"/>
              </a:rPr>
              <a:t>The Steel Industries of the future not only should be able to enhance environmental capabilities but also have to respond to demands of markets based on the finished steel capacity and new products. European Steel Industries would face serious challenges in future development, such as government laws and regulations, environmental and energy consumption policies, investing in Research and Development (R&amp;D), and tough competition in global markets.</a:t>
            </a:r>
          </a:p>
          <a:p>
            <a:pPr marL="0" lvl="0" indent="0" algn="just">
              <a:spcBef>
                <a:spcPts val="1200"/>
              </a:spcBef>
              <a:buNone/>
            </a:pPr>
            <a:r>
              <a:rPr lang="en-US" sz="1500" dirty="0">
                <a:solidFill>
                  <a:schemeClr val="accent1">
                    <a:lumMod val="75000"/>
                  </a:schemeClr>
                </a:solidFill>
                <a:latin typeface="Georgia" panose="02040502050405020303" pitchFamily="18" charset="0"/>
              </a:rPr>
              <a:t>The European Steel Industry in the future should be able to overcome the discussed challenges. In addition, the steel supply chain network of the future should be advanced along with the trends of production and logistics technological development. This research aims to develop a Decision Support System Solution for tackling the defined challenges based on the Supply Chain Management perspective at the macro level. The proposed solution could build an intelligent Steel Supply Chain based on the competitive advantages of the steel industry. Indeed it embeds dynamic capability in the steel industry and increases the savings and investment over the steel supply chain network.</a:t>
            </a:r>
            <a:endParaRPr dirty="0"/>
          </a:p>
          <a:p>
            <a:pPr marL="0" lvl="0" indent="0" algn="l" rtl="0">
              <a:spcBef>
                <a:spcPts val="1200"/>
              </a:spcBef>
              <a:spcAft>
                <a:spcPts val="0"/>
              </a:spcAft>
              <a:buNone/>
            </a:pPr>
            <a:endParaRPr dirty="0"/>
          </a:p>
          <a:p>
            <a:pPr marL="0" lvl="0" indent="0" algn="l" rtl="0">
              <a:spcBef>
                <a:spcPts val="1200"/>
              </a:spcBef>
              <a:spcAft>
                <a:spcPts val="1200"/>
              </a:spcAft>
              <a:buNone/>
            </a:pPr>
            <a:endParaRPr dirty="0"/>
          </a:p>
        </p:txBody>
      </p:sp>
    </p:spTree>
  </p:cSld>
  <p:clrMapOvr>
    <a:masterClrMapping/>
  </p:clrMapOvr>
</p:sld>
</file>

<file path=ppt/theme/theme1.xml><?xml version="1.0" encoding="utf-8"?>
<a:theme xmlns:a="http://schemas.openxmlformats.org/drawingml/2006/main"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199</Words>
  <Application>Microsoft Office PowerPoint</Application>
  <PresentationFormat>On-screen Show (16:9)</PresentationFormat>
  <Paragraphs>17</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Raleway</vt:lpstr>
      <vt:lpstr>Arial</vt:lpstr>
      <vt:lpstr>Lato</vt:lpstr>
      <vt:lpstr>Georgia</vt:lpstr>
      <vt:lpstr>Swiss</vt:lpstr>
      <vt:lpstr>Entity Name </vt:lpstr>
      <vt:lpstr>Experience and Role</vt:lpstr>
      <vt:lpstr>Project Name (if Co-Ordinator)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Entity Name </dc:title>
  <cp:lastModifiedBy>Navid Sahebjamnia</cp:lastModifiedBy>
  <cp:revision>5</cp:revision>
  <dcterms:modified xsi:type="dcterms:W3CDTF">2021-05-31T10:50:09Z</dcterms:modified>
</cp:coreProperties>
</file>